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489" r:id="rId3"/>
    <p:sldId id="414" r:id="rId4"/>
    <p:sldId id="257" r:id="rId5"/>
    <p:sldId id="421" r:id="rId6"/>
    <p:sldId id="422" r:id="rId7"/>
    <p:sldId id="457" r:id="rId8"/>
    <p:sldId id="415" r:id="rId9"/>
    <p:sldId id="260" r:id="rId10"/>
    <p:sldId id="262" r:id="rId11"/>
    <p:sldId id="417" r:id="rId12"/>
    <p:sldId id="479" r:id="rId13"/>
    <p:sldId id="458" r:id="rId14"/>
    <p:sldId id="459" r:id="rId15"/>
    <p:sldId id="460" r:id="rId16"/>
    <p:sldId id="462" r:id="rId17"/>
    <p:sldId id="463" r:id="rId18"/>
    <p:sldId id="464" r:id="rId19"/>
    <p:sldId id="465" r:id="rId20"/>
    <p:sldId id="416" r:id="rId21"/>
    <p:sldId id="267" r:id="rId22"/>
    <p:sldId id="467" r:id="rId23"/>
    <p:sldId id="265" r:id="rId24"/>
    <p:sldId id="266" r:id="rId25"/>
    <p:sldId id="4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682EC9-D0B0-3457-6B73-296B35B2B7DD}" name="Vyoma Sunil Dalal" initials="VSD" userId="S::vdalal@unicef.org::7114e92b-d429-478a-adee-604c7255f6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6" autoAdjust="0"/>
    <p:restoredTop sz="93592" autoAdjust="0"/>
  </p:normalViewPr>
  <p:slideViewPr>
    <p:cSldViewPr snapToGrid="0">
      <p:cViewPr varScale="1">
        <p:scale>
          <a:sx n="74" d="100"/>
          <a:sy n="74" d="100"/>
        </p:scale>
        <p:origin x="138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75C24-F70D-4423-A5E2-1A7C6FB688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1ABF88-C3C2-495E-8527-65D496301DC6}">
      <dgm:prSet custT="1"/>
      <dgm:spPr/>
      <dgm:t>
        <a:bodyPr/>
        <a:lstStyle/>
        <a:p>
          <a:r>
            <a:rPr lang="hi-IN" sz="24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rPr>
            <a:t>पोषण संबंधी कारण</a:t>
          </a:r>
          <a:endParaRPr lang="en-US" sz="24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Nirmala UI" panose="020B0502040204020203" pitchFamily="34" charset="0"/>
          </a:endParaRPr>
        </a:p>
      </dgm:t>
    </dgm:pt>
    <dgm:pt modelId="{2B2BBBAF-D7DC-43D0-91B3-5639841A9EC9}" type="parTrans" cxnId="{5AE1AABC-1FD0-4FF1-8669-E60110427955}">
      <dgm:prSet/>
      <dgm:spPr/>
      <dgm:t>
        <a:bodyPr/>
        <a:lstStyle/>
        <a:p>
          <a:endParaRPr lang="en-US"/>
        </a:p>
      </dgm:t>
    </dgm:pt>
    <dgm:pt modelId="{74045D23-59B2-43E0-87B2-F8294E083807}" type="sibTrans" cxnId="{5AE1AABC-1FD0-4FF1-8669-E60110427955}">
      <dgm:prSet/>
      <dgm:spPr/>
      <dgm:t>
        <a:bodyPr/>
        <a:lstStyle/>
        <a:p>
          <a:endParaRPr lang="en-US"/>
        </a:p>
      </dgm:t>
    </dgm:pt>
    <dgm:pt modelId="{433508D4-EFDC-4D68-A92E-DF7C935972EA}">
      <dgm:prSet custT="1"/>
      <dgm:spPr/>
      <dgm:t>
        <a:bodyPr/>
        <a:lstStyle/>
        <a:p>
          <a:r>
            <a:rPr lang="hi-IN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rPr>
            <a:t>रोज के भोजन में कम आयरन वाले खाद्य पदार्थ खाना-  जैसे कि वडा पाव, नूडल्स, स्ट्रीट फूड, पैक किए हुए स्नैक्स आदि।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Nirmala UI" panose="020B0502040204020203" pitchFamily="34" charset="0"/>
          </a:endParaRPr>
        </a:p>
      </dgm:t>
    </dgm:pt>
    <dgm:pt modelId="{606B17E9-9CC0-45F7-A2AF-2095DC4F51E5}" type="parTrans" cxnId="{51AF1383-68FE-439B-AD00-F2A521DAA403}">
      <dgm:prSet/>
      <dgm:spPr/>
      <dgm:t>
        <a:bodyPr/>
        <a:lstStyle/>
        <a:p>
          <a:endParaRPr lang="en-US"/>
        </a:p>
      </dgm:t>
    </dgm:pt>
    <dgm:pt modelId="{B6751D24-8D5B-4599-B959-F18ABAB5596F}" type="sibTrans" cxnId="{51AF1383-68FE-439B-AD00-F2A521DAA403}">
      <dgm:prSet/>
      <dgm:spPr/>
      <dgm:t>
        <a:bodyPr/>
        <a:lstStyle/>
        <a:p>
          <a:endParaRPr lang="en-US"/>
        </a:p>
      </dgm:t>
    </dgm:pt>
    <dgm:pt modelId="{42DBCDA4-DD14-4937-9F8A-4B913A1928B6}">
      <dgm:prSet/>
      <dgm:spPr/>
      <dgm:t>
        <a:bodyPr/>
        <a:lstStyle/>
        <a:p>
          <a:r>
            <a:rPr lang="hi-IN" b="1" dirty="0"/>
            <a:t>भोजन का असंतुलित</a:t>
          </a:r>
          <a:r>
            <a:rPr lang="hi-IN" dirty="0"/>
            <a:t> होना- संतुलित और पौष्टिक आहार के बारे में जानकारी न होना। </a:t>
          </a:r>
          <a:endParaRPr lang="en-US" dirty="0"/>
        </a:p>
      </dgm:t>
    </dgm:pt>
    <dgm:pt modelId="{7A9748B7-AFE7-4513-9EF9-CE0A7FBA145E}" type="parTrans" cxnId="{DAC649FF-5B5E-4E03-B24B-4DD3B662E7E1}">
      <dgm:prSet/>
      <dgm:spPr/>
      <dgm:t>
        <a:bodyPr/>
        <a:lstStyle/>
        <a:p>
          <a:endParaRPr lang="en-US"/>
        </a:p>
      </dgm:t>
    </dgm:pt>
    <dgm:pt modelId="{6AA9DB79-D6B9-44CA-AC62-C87C7CC8AF24}" type="sibTrans" cxnId="{DAC649FF-5B5E-4E03-B24B-4DD3B662E7E1}">
      <dgm:prSet/>
      <dgm:spPr/>
      <dgm:t>
        <a:bodyPr/>
        <a:lstStyle/>
        <a:p>
          <a:endParaRPr lang="en-US"/>
        </a:p>
      </dgm:t>
    </dgm:pt>
    <dgm:pt modelId="{A662D922-BF1D-45DF-A00B-A1A82F821C8E}">
      <dgm:prSet/>
      <dgm:spPr/>
      <dgm:t>
        <a:bodyPr/>
        <a:lstStyle/>
        <a:p>
          <a:r>
            <a:rPr lang="hi-IN" b="1" dirty="0"/>
            <a:t>आयरन अवशोषक/सहायक</a:t>
          </a:r>
          <a:r>
            <a:rPr lang="hi-IN" dirty="0"/>
            <a:t> न खाना, जैसे नींबू, संतरा, मौसम्बी, आंवला, अमरूद आदि। </a:t>
          </a:r>
          <a:endParaRPr lang="en-US" dirty="0"/>
        </a:p>
      </dgm:t>
    </dgm:pt>
    <dgm:pt modelId="{EC75AE65-DC3D-4B9C-A6A9-8B5E88A4AB25}" type="parTrans" cxnId="{DF1642CE-0BB5-4860-9CC3-955C7C9CAEE5}">
      <dgm:prSet/>
      <dgm:spPr/>
      <dgm:t>
        <a:bodyPr/>
        <a:lstStyle/>
        <a:p>
          <a:endParaRPr lang="en-US"/>
        </a:p>
      </dgm:t>
    </dgm:pt>
    <dgm:pt modelId="{08350055-A418-4A3F-BBD4-6A6B8FC4C35A}" type="sibTrans" cxnId="{DF1642CE-0BB5-4860-9CC3-955C7C9CAEE5}">
      <dgm:prSet/>
      <dgm:spPr/>
      <dgm:t>
        <a:bodyPr/>
        <a:lstStyle/>
        <a:p>
          <a:endParaRPr lang="en-US"/>
        </a:p>
      </dgm:t>
    </dgm:pt>
    <dgm:pt modelId="{A2028E97-65AE-4C1D-9060-9138DE71DFF6}">
      <dgm:prSet/>
      <dgm:spPr/>
      <dgm:t>
        <a:bodyPr/>
        <a:lstStyle/>
        <a:p>
          <a:r>
            <a:rPr lang="hi-IN" b="1" dirty="0"/>
            <a:t>आयरन अवरोधक/सप्रेसर्स </a:t>
          </a:r>
          <a:r>
            <a:rPr lang="hi-IN" dirty="0"/>
            <a:t>जैसे चाय, कॉफी, सोडा, कैल्शियम (जैसे कि दूध) आदि का भोजन के साथ सेवन करना।</a:t>
          </a:r>
          <a:endParaRPr lang="en-US" dirty="0"/>
        </a:p>
      </dgm:t>
    </dgm:pt>
    <dgm:pt modelId="{8951136D-32AC-4179-A18B-4A80210E2CE4}" type="parTrans" cxnId="{CEC6A2A2-28DB-4CCD-9B00-F784616C699F}">
      <dgm:prSet/>
      <dgm:spPr/>
      <dgm:t>
        <a:bodyPr/>
        <a:lstStyle/>
        <a:p>
          <a:endParaRPr lang="en-US"/>
        </a:p>
      </dgm:t>
    </dgm:pt>
    <dgm:pt modelId="{F02B2DE6-0283-41D0-84EB-82C6A09B25C7}" type="sibTrans" cxnId="{CEC6A2A2-28DB-4CCD-9B00-F784616C699F}">
      <dgm:prSet/>
      <dgm:spPr/>
      <dgm:t>
        <a:bodyPr/>
        <a:lstStyle/>
        <a:p>
          <a:endParaRPr lang="en-US"/>
        </a:p>
      </dgm:t>
    </dgm:pt>
    <dgm:pt modelId="{CB536F10-850B-D841-A7F6-A1D8354DBE45}" type="pres">
      <dgm:prSet presAssocID="{08C75C24-F70D-4423-A5E2-1A7C6FB688A4}" presName="vert0" presStyleCnt="0">
        <dgm:presLayoutVars>
          <dgm:dir/>
          <dgm:animOne val="branch"/>
          <dgm:animLvl val="lvl"/>
        </dgm:presLayoutVars>
      </dgm:prSet>
      <dgm:spPr/>
    </dgm:pt>
    <dgm:pt modelId="{00D6EA44-1639-854E-AD1E-E7D66DA56F08}" type="pres">
      <dgm:prSet presAssocID="{3B1ABF88-C3C2-495E-8527-65D496301DC6}" presName="thickLine" presStyleLbl="alignNode1" presStyleIdx="0" presStyleCnt="5"/>
      <dgm:spPr/>
    </dgm:pt>
    <dgm:pt modelId="{9AFC0760-E158-C641-9874-5EB8C2721ED3}" type="pres">
      <dgm:prSet presAssocID="{3B1ABF88-C3C2-495E-8527-65D496301DC6}" presName="horz1" presStyleCnt="0"/>
      <dgm:spPr/>
    </dgm:pt>
    <dgm:pt modelId="{76C8B4DE-D08F-3842-9D25-0F33BAEB3F65}" type="pres">
      <dgm:prSet presAssocID="{3B1ABF88-C3C2-495E-8527-65D496301DC6}" presName="tx1" presStyleLbl="revTx" presStyleIdx="0" presStyleCnt="5"/>
      <dgm:spPr/>
    </dgm:pt>
    <dgm:pt modelId="{1D87E34A-3D4D-2248-9FBB-AB39BAE73C1A}" type="pres">
      <dgm:prSet presAssocID="{3B1ABF88-C3C2-495E-8527-65D496301DC6}" presName="vert1" presStyleCnt="0"/>
      <dgm:spPr/>
    </dgm:pt>
    <dgm:pt modelId="{F984C815-306D-4A46-A524-C60612157830}" type="pres">
      <dgm:prSet presAssocID="{433508D4-EFDC-4D68-A92E-DF7C935972EA}" presName="thickLine" presStyleLbl="alignNode1" presStyleIdx="1" presStyleCnt="5"/>
      <dgm:spPr/>
    </dgm:pt>
    <dgm:pt modelId="{614D4000-B349-D243-982B-AC7242EA5A9D}" type="pres">
      <dgm:prSet presAssocID="{433508D4-EFDC-4D68-A92E-DF7C935972EA}" presName="horz1" presStyleCnt="0"/>
      <dgm:spPr/>
    </dgm:pt>
    <dgm:pt modelId="{E47A417B-3A5D-E54F-A031-9D0CD9E2E139}" type="pres">
      <dgm:prSet presAssocID="{433508D4-EFDC-4D68-A92E-DF7C935972EA}" presName="tx1" presStyleLbl="revTx" presStyleIdx="1" presStyleCnt="5"/>
      <dgm:spPr/>
    </dgm:pt>
    <dgm:pt modelId="{144D90F2-C261-644E-8749-5078918318F4}" type="pres">
      <dgm:prSet presAssocID="{433508D4-EFDC-4D68-A92E-DF7C935972EA}" presName="vert1" presStyleCnt="0"/>
      <dgm:spPr/>
    </dgm:pt>
    <dgm:pt modelId="{8967BF01-A189-F646-9658-85DE0DA43F5F}" type="pres">
      <dgm:prSet presAssocID="{42DBCDA4-DD14-4937-9F8A-4B913A1928B6}" presName="thickLine" presStyleLbl="alignNode1" presStyleIdx="2" presStyleCnt="5"/>
      <dgm:spPr/>
    </dgm:pt>
    <dgm:pt modelId="{A9CB5EE5-F8B6-9E4C-9B17-DFC24F416344}" type="pres">
      <dgm:prSet presAssocID="{42DBCDA4-DD14-4937-9F8A-4B913A1928B6}" presName="horz1" presStyleCnt="0"/>
      <dgm:spPr/>
    </dgm:pt>
    <dgm:pt modelId="{4E74B1AF-7F83-A64E-A644-48B203AC0508}" type="pres">
      <dgm:prSet presAssocID="{42DBCDA4-DD14-4937-9F8A-4B913A1928B6}" presName="tx1" presStyleLbl="revTx" presStyleIdx="2" presStyleCnt="5"/>
      <dgm:spPr/>
    </dgm:pt>
    <dgm:pt modelId="{ABA4C3E0-0533-684B-9A5C-46E42D52BE0D}" type="pres">
      <dgm:prSet presAssocID="{42DBCDA4-DD14-4937-9F8A-4B913A1928B6}" presName="vert1" presStyleCnt="0"/>
      <dgm:spPr/>
    </dgm:pt>
    <dgm:pt modelId="{9B35AF17-4CA7-D545-8919-9E83DFBDEC56}" type="pres">
      <dgm:prSet presAssocID="{A662D922-BF1D-45DF-A00B-A1A82F821C8E}" presName="thickLine" presStyleLbl="alignNode1" presStyleIdx="3" presStyleCnt="5"/>
      <dgm:spPr/>
    </dgm:pt>
    <dgm:pt modelId="{6CF33CE8-CA88-8F4C-8AAA-A68FC472BD25}" type="pres">
      <dgm:prSet presAssocID="{A662D922-BF1D-45DF-A00B-A1A82F821C8E}" presName="horz1" presStyleCnt="0"/>
      <dgm:spPr/>
    </dgm:pt>
    <dgm:pt modelId="{F1E698EF-B971-D148-8A48-AC0B2530BA19}" type="pres">
      <dgm:prSet presAssocID="{A662D922-BF1D-45DF-A00B-A1A82F821C8E}" presName="tx1" presStyleLbl="revTx" presStyleIdx="3" presStyleCnt="5"/>
      <dgm:spPr/>
    </dgm:pt>
    <dgm:pt modelId="{7D09BA42-6D90-D443-87D7-76C869DD10FF}" type="pres">
      <dgm:prSet presAssocID="{A662D922-BF1D-45DF-A00B-A1A82F821C8E}" presName="vert1" presStyleCnt="0"/>
      <dgm:spPr/>
    </dgm:pt>
    <dgm:pt modelId="{E5F30FFA-A918-644C-8D96-E888230C6CFE}" type="pres">
      <dgm:prSet presAssocID="{A2028E97-65AE-4C1D-9060-9138DE71DFF6}" presName="thickLine" presStyleLbl="alignNode1" presStyleIdx="4" presStyleCnt="5"/>
      <dgm:spPr/>
    </dgm:pt>
    <dgm:pt modelId="{E0D2E124-3A02-6F4C-BF8F-8598D6358643}" type="pres">
      <dgm:prSet presAssocID="{A2028E97-65AE-4C1D-9060-9138DE71DFF6}" presName="horz1" presStyleCnt="0"/>
      <dgm:spPr/>
    </dgm:pt>
    <dgm:pt modelId="{2C5CE119-DE6E-3E43-B02C-3E5A471D8C81}" type="pres">
      <dgm:prSet presAssocID="{A2028E97-65AE-4C1D-9060-9138DE71DFF6}" presName="tx1" presStyleLbl="revTx" presStyleIdx="4" presStyleCnt="5"/>
      <dgm:spPr/>
    </dgm:pt>
    <dgm:pt modelId="{FB2118B8-2400-B34D-8C2D-FDF065590239}" type="pres">
      <dgm:prSet presAssocID="{A2028E97-65AE-4C1D-9060-9138DE71DFF6}" presName="vert1" presStyleCnt="0"/>
      <dgm:spPr/>
    </dgm:pt>
  </dgm:ptLst>
  <dgm:cxnLst>
    <dgm:cxn modelId="{22ED7660-5A88-D742-9FBA-92C6A9B6FA4A}" type="presOf" srcId="{A2028E97-65AE-4C1D-9060-9138DE71DFF6}" destId="{2C5CE119-DE6E-3E43-B02C-3E5A471D8C81}" srcOrd="0" destOrd="0" presId="urn:microsoft.com/office/officeart/2008/layout/LinedList"/>
    <dgm:cxn modelId="{41ABB86A-C56C-1A47-8000-5DEAD231552B}" type="presOf" srcId="{42DBCDA4-DD14-4937-9F8A-4B913A1928B6}" destId="{4E74B1AF-7F83-A64E-A644-48B203AC0508}" srcOrd="0" destOrd="0" presId="urn:microsoft.com/office/officeart/2008/layout/LinedList"/>
    <dgm:cxn modelId="{FC406351-30E2-8643-B1AC-5189777D5A2E}" type="presOf" srcId="{433508D4-EFDC-4D68-A92E-DF7C935972EA}" destId="{E47A417B-3A5D-E54F-A031-9D0CD9E2E139}" srcOrd="0" destOrd="0" presId="urn:microsoft.com/office/officeart/2008/layout/LinedList"/>
    <dgm:cxn modelId="{51AF1383-68FE-439B-AD00-F2A521DAA403}" srcId="{08C75C24-F70D-4423-A5E2-1A7C6FB688A4}" destId="{433508D4-EFDC-4D68-A92E-DF7C935972EA}" srcOrd="1" destOrd="0" parTransId="{606B17E9-9CC0-45F7-A2AF-2095DC4F51E5}" sibTransId="{B6751D24-8D5B-4599-B959-F18ABAB5596F}"/>
    <dgm:cxn modelId="{F2C6A383-DD9C-254D-8FA6-C7FA994DE31A}" type="presOf" srcId="{A662D922-BF1D-45DF-A00B-A1A82F821C8E}" destId="{F1E698EF-B971-D148-8A48-AC0B2530BA19}" srcOrd="0" destOrd="0" presId="urn:microsoft.com/office/officeart/2008/layout/LinedList"/>
    <dgm:cxn modelId="{CEC6A2A2-28DB-4CCD-9B00-F784616C699F}" srcId="{08C75C24-F70D-4423-A5E2-1A7C6FB688A4}" destId="{A2028E97-65AE-4C1D-9060-9138DE71DFF6}" srcOrd="4" destOrd="0" parTransId="{8951136D-32AC-4179-A18B-4A80210E2CE4}" sibTransId="{F02B2DE6-0283-41D0-84EB-82C6A09B25C7}"/>
    <dgm:cxn modelId="{5AE1AABC-1FD0-4FF1-8669-E60110427955}" srcId="{08C75C24-F70D-4423-A5E2-1A7C6FB688A4}" destId="{3B1ABF88-C3C2-495E-8527-65D496301DC6}" srcOrd="0" destOrd="0" parTransId="{2B2BBBAF-D7DC-43D0-91B3-5639841A9EC9}" sibTransId="{74045D23-59B2-43E0-87B2-F8294E083807}"/>
    <dgm:cxn modelId="{0D697DC9-37EA-1C44-A826-F1E136ACA1D2}" type="presOf" srcId="{3B1ABF88-C3C2-495E-8527-65D496301DC6}" destId="{76C8B4DE-D08F-3842-9D25-0F33BAEB3F65}" srcOrd="0" destOrd="0" presId="urn:microsoft.com/office/officeart/2008/layout/LinedList"/>
    <dgm:cxn modelId="{DF1642CE-0BB5-4860-9CC3-955C7C9CAEE5}" srcId="{08C75C24-F70D-4423-A5E2-1A7C6FB688A4}" destId="{A662D922-BF1D-45DF-A00B-A1A82F821C8E}" srcOrd="3" destOrd="0" parTransId="{EC75AE65-DC3D-4B9C-A6A9-8B5E88A4AB25}" sibTransId="{08350055-A418-4A3F-BBD4-6A6B8FC4C35A}"/>
    <dgm:cxn modelId="{DE555EDE-4FA0-F045-B064-BEDE46FA898E}" type="presOf" srcId="{08C75C24-F70D-4423-A5E2-1A7C6FB688A4}" destId="{CB536F10-850B-D841-A7F6-A1D8354DBE45}" srcOrd="0" destOrd="0" presId="urn:microsoft.com/office/officeart/2008/layout/LinedList"/>
    <dgm:cxn modelId="{DAC649FF-5B5E-4E03-B24B-4DD3B662E7E1}" srcId="{08C75C24-F70D-4423-A5E2-1A7C6FB688A4}" destId="{42DBCDA4-DD14-4937-9F8A-4B913A1928B6}" srcOrd="2" destOrd="0" parTransId="{7A9748B7-AFE7-4513-9EF9-CE0A7FBA145E}" sibTransId="{6AA9DB79-D6B9-44CA-AC62-C87C7CC8AF24}"/>
    <dgm:cxn modelId="{FFE82B17-DCA1-424D-A8BA-65071A00F8F6}" type="presParOf" srcId="{CB536F10-850B-D841-A7F6-A1D8354DBE45}" destId="{00D6EA44-1639-854E-AD1E-E7D66DA56F08}" srcOrd="0" destOrd="0" presId="urn:microsoft.com/office/officeart/2008/layout/LinedList"/>
    <dgm:cxn modelId="{2456BF07-8D88-6249-B4E8-8F80FE3C3FDF}" type="presParOf" srcId="{CB536F10-850B-D841-A7F6-A1D8354DBE45}" destId="{9AFC0760-E158-C641-9874-5EB8C2721ED3}" srcOrd="1" destOrd="0" presId="urn:microsoft.com/office/officeart/2008/layout/LinedList"/>
    <dgm:cxn modelId="{FF10750E-6E10-6C42-A441-F02F0DE37A61}" type="presParOf" srcId="{9AFC0760-E158-C641-9874-5EB8C2721ED3}" destId="{76C8B4DE-D08F-3842-9D25-0F33BAEB3F65}" srcOrd="0" destOrd="0" presId="urn:microsoft.com/office/officeart/2008/layout/LinedList"/>
    <dgm:cxn modelId="{6F9FD50F-3761-074A-AC9D-5EE1F2969FE8}" type="presParOf" srcId="{9AFC0760-E158-C641-9874-5EB8C2721ED3}" destId="{1D87E34A-3D4D-2248-9FBB-AB39BAE73C1A}" srcOrd="1" destOrd="0" presId="urn:microsoft.com/office/officeart/2008/layout/LinedList"/>
    <dgm:cxn modelId="{2952F074-E494-8F4A-A7FA-468811C9215A}" type="presParOf" srcId="{CB536F10-850B-D841-A7F6-A1D8354DBE45}" destId="{F984C815-306D-4A46-A524-C60612157830}" srcOrd="2" destOrd="0" presId="urn:microsoft.com/office/officeart/2008/layout/LinedList"/>
    <dgm:cxn modelId="{2A99B5A7-BD83-5841-B3A6-9B0D49296849}" type="presParOf" srcId="{CB536F10-850B-D841-A7F6-A1D8354DBE45}" destId="{614D4000-B349-D243-982B-AC7242EA5A9D}" srcOrd="3" destOrd="0" presId="urn:microsoft.com/office/officeart/2008/layout/LinedList"/>
    <dgm:cxn modelId="{7CB3657D-14D2-F940-A030-225640918089}" type="presParOf" srcId="{614D4000-B349-D243-982B-AC7242EA5A9D}" destId="{E47A417B-3A5D-E54F-A031-9D0CD9E2E139}" srcOrd="0" destOrd="0" presId="urn:microsoft.com/office/officeart/2008/layout/LinedList"/>
    <dgm:cxn modelId="{1DE375CF-773A-CD4C-94F6-49C7846DB1DE}" type="presParOf" srcId="{614D4000-B349-D243-982B-AC7242EA5A9D}" destId="{144D90F2-C261-644E-8749-5078918318F4}" srcOrd="1" destOrd="0" presId="urn:microsoft.com/office/officeart/2008/layout/LinedList"/>
    <dgm:cxn modelId="{B352504B-99F8-1843-A937-1CD3577882CF}" type="presParOf" srcId="{CB536F10-850B-D841-A7F6-A1D8354DBE45}" destId="{8967BF01-A189-F646-9658-85DE0DA43F5F}" srcOrd="4" destOrd="0" presId="urn:microsoft.com/office/officeart/2008/layout/LinedList"/>
    <dgm:cxn modelId="{1810FD37-A388-864C-90AE-CB27EE35AB37}" type="presParOf" srcId="{CB536F10-850B-D841-A7F6-A1D8354DBE45}" destId="{A9CB5EE5-F8B6-9E4C-9B17-DFC24F416344}" srcOrd="5" destOrd="0" presId="urn:microsoft.com/office/officeart/2008/layout/LinedList"/>
    <dgm:cxn modelId="{92276AFA-1585-2D43-AA3F-5DA58DE86AE0}" type="presParOf" srcId="{A9CB5EE5-F8B6-9E4C-9B17-DFC24F416344}" destId="{4E74B1AF-7F83-A64E-A644-48B203AC0508}" srcOrd="0" destOrd="0" presId="urn:microsoft.com/office/officeart/2008/layout/LinedList"/>
    <dgm:cxn modelId="{CED448FD-A5A7-4547-8961-11C3C3258A6A}" type="presParOf" srcId="{A9CB5EE5-F8B6-9E4C-9B17-DFC24F416344}" destId="{ABA4C3E0-0533-684B-9A5C-46E42D52BE0D}" srcOrd="1" destOrd="0" presId="urn:microsoft.com/office/officeart/2008/layout/LinedList"/>
    <dgm:cxn modelId="{D10B04CD-66A6-CF46-A8B2-615556467515}" type="presParOf" srcId="{CB536F10-850B-D841-A7F6-A1D8354DBE45}" destId="{9B35AF17-4CA7-D545-8919-9E83DFBDEC56}" srcOrd="6" destOrd="0" presId="urn:microsoft.com/office/officeart/2008/layout/LinedList"/>
    <dgm:cxn modelId="{FB1A7F42-05C4-D540-99AB-214DBB9993FD}" type="presParOf" srcId="{CB536F10-850B-D841-A7F6-A1D8354DBE45}" destId="{6CF33CE8-CA88-8F4C-8AAA-A68FC472BD25}" srcOrd="7" destOrd="0" presId="urn:microsoft.com/office/officeart/2008/layout/LinedList"/>
    <dgm:cxn modelId="{73D58229-0F8F-A14F-906D-F6293A873D96}" type="presParOf" srcId="{6CF33CE8-CA88-8F4C-8AAA-A68FC472BD25}" destId="{F1E698EF-B971-D148-8A48-AC0B2530BA19}" srcOrd="0" destOrd="0" presId="urn:microsoft.com/office/officeart/2008/layout/LinedList"/>
    <dgm:cxn modelId="{233DFDFF-3EBF-204B-B891-1DA1BFB2EB2E}" type="presParOf" srcId="{6CF33CE8-CA88-8F4C-8AAA-A68FC472BD25}" destId="{7D09BA42-6D90-D443-87D7-76C869DD10FF}" srcOrd="1" destOrd="0" presId="urn:microsoft.com/office/officeart/2008/layout/LinedList"/>
    <dgm:cxn modelId="{0DAEFD93-B3C3-1C4B-B01A-2CCE276B8625}" type="presParOf" srcId="{CB536F10-850B-D841-A7F6-A1D8354DBE45}" destId="{E5F30FFA-A918-644C-8D96-E888230C6CFE}" srcOrd="8" destOrd="0" presId="urn:microsoft.com/office/officeart/2008/layout/LinedList"/>
    <dgm:cxn modelId="{701AD017-CDF7-004D-B8A7-A7F106662A9B}" type="presParOf" srcId="{CB536F10-850B-D841-A7F6-A1D8354DBE45}" destId="{E0D2E124-3A02-6F4C-BF8F-8598D6358643}" srcOrd="9" destOrd="0" presId="urn:microsoft.com/office/officeart/2008/layout/LinedList"/>
    <dgm:cxn modelId="{321E2600-4272-024C-8B11-BD9F4C69497E}" type="presParOf" srcId="{E0D2E124-3A02-6F4C-BF8F-8598D6358643}" destId="{2C5CE119-DE6E-3E43-B02C-3E5A471D8C81}" srcOrd="0" destOrd="0" presId="urn:microsoft.com/office/officeart/2008/layout/LinedList"/>
    <dgm:cxn modelId="{ECEE1AC7-DFC6-5145-965F-BB658E31B99B}" type="presParOf" srcId="{E0D2E124-3A02-6F4C-BF8F-8598D6358643}" destId="{FB2118B8-2400-B34D-8C2D-FDF0655902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6EA44-1639-854E-AD1E-E7D66DA56F08}">
      <dsp:nvSpPr>
        <dsp:cNvPr id="0" name=""/>
        <dsp:cNvSpPr/>
      </dsp:nvSpPr>
      <dsp:spPr>
        <a:xfrm>
          <a:off x="0" y="6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8B4DE-D08F-3842-9D25-0F33BAEB3F65}">
      <dsp:nvSpPr>
        <dsp:cNvPr id="0" name=""/>
        <dsp:cNvSpPr/>
      </dsp:nvSpPr>
      <dsp:spPr>
        <a:xfrm>
          <a:off x="0" y="614"/>
          <a:ext cx="10515600" cy="10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rPr>
            <a:t>पोषण संबंधी कारण</a:t>
          </a:r>
          <a:endParaRPr lang="en-US" sz="24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Nirmala UI" panose="020B0502040204020203" pitchFamily="34" charset="0"/>
          </a:endParaRPr>
        </a:p>
      </dsp:txBody>
      <dsp:txXfrm>
        <a:off x="0" y="614"/>
        <a:ext cx="10515600" cy="1006229"/>
      </dsp:txXfrm>
    </dsp:sp>
    <dsp:sp modelId="{F984C815-306D-4A46-A524-C60612157830}">
      <dsp:nvSpPr>
        <dsp:cNvPr id="0" name=""/>
        <dsp:cNvSpPr/>
      </dsp:nvSpPr>
      <dsp:spPr>
        <a:xfrm>
          <a:off x="0" y="10068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A417B-3A5D-E54F-A031-9D0CD9E2E139}">
      <dsp:nvSpPr>
        <dsp:cNvPr id="0" name=""/>
        <dsp:cNvSpPr/>
      </dsp:nvSpPr>
      <dsp:spPr>
        <a:xfrm>
          <a:off x="0" y="1006843"/>
          <a:ext cx="10515600" cy="10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rPr>
            <a:t>रोज के भोजन में कम आयरन वाले खाद्य पदार्थ खाना-  जैसे कि वडा पाव, नूडल्स, स्ट्रीट फूड, पैक किए हुए स्नैक्स आदि।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Nirmala UI" panose="020B0502040204020203" pitchFamily="34" charset="0"/>
          </a:endParaRPr>
        </a:p>
      </dsp:txBody>
      <dsp:txXfrm>
        <a:off x="0" y="1006843"/>
        <a:ext cx="10515600" cy="1006229"/>
      </dsp:txXfrm>
    </dsp:sp>
    <dsp:sp modelId="{8967BF01-A189-F646-9658-85DE0DA43F5F}">
      <dsp:nvSpPr>
        <dsp:cNvPr id="0" name=""/>
        <dsp:cNvSpPr/>
      </dsp:nvSpPr>
      <dsp:spPr>
        <a:xfrm>
          <a:off x="0" y="201307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4B1AF-7F83-A64E-A644-48B203AC0508}">
      <dsp:nvSpPr>
        <dsp:cNvPr id="0" name=""/>
        <dsp:cNvSpPr/>
      </dsp:nvSpPr>
      <dsp:spPr>
        <a:xfrm>
          <a:off x="0" y="2013073"/>
          <a:ext cx="10515600" cy="10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kern="1200" dirty="0"/>
            <a:t>भोजन का असंतुलित</a:t>
          </a:r>
          <a:r>
            <a:rPr lang="hi-IN" sz="2100" kern="1200" dirty="0"/>
            <a:t> होना- संतुलित और पौष्टिक आहार के बारे में जानकारी न होना। </a:t>
          </a:r>
          <a:endParaRPr lang="en-US" sz="2100" kern="1200" dirty="0"/>
        </a:p>
      </dsp:txBody>
      <dsp:txXfrm>
        <a:off x="0" y="2013073"/>
        <a:ext cx="10515600" cy="1006229"/>
      </dsp:txXfrm>
    </dsp:sp>
    <dsp:sp modelId="{9B35AF17-4CA7-D545-8919-9E83DFBDEC56}">
      <dsp:nvSpPr>
        <dsp:cNvPr id="0" name=""/>
        <dsp:cNvSpPr/>
      </dsp:nvSpPr>
      <dsp:spPr>
        <a:xfrm>
          <a:off x="0" y="30193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698EF-B971-D148-8A48-AC0B2530BA19}">
      <dsp:nvSpPr>
        <dsp:cNvPr id="0" name=""/>
        <dsp:cNvSpPr/>
      </dsp:nvSpPr>
      <dsp:spPr>
        <a:xfrm>
          <a:off x="0" y="3019302"/>
          <a:ext cx="10515600" cy="10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kern="1200" dirty="0"/>
            <a:t>आयरन अवशोषक/सहायक</a:t>
          </a:r>
          <a:r>
            <a:rPr lang="hi-IN" sz="2100" kern="1200" dirty="0"/>
            <a:t> न खाना, जैसे नींबू, संतरा, मौसम्बी, आंवला, अमरूद आदि। </a:t>
          </a:r>
          <a:endParaRPr lang="en-US" sz="2100" kern="1200" dirty="0"/>
        </a:p>
      </dsp:txBody>
      <dsp:txXfrm>
        <a:off x="0" y="3019302"/>
        <a:ext cx="10515600" cy="1006229"/>
      </dsp:txXfrm>
    </dsp:sp>
    <dsp:sp modelId="{E5F30FFA-A918-644C-8D96-E888230C6CFE}">
      <dsp:nvSpPr>
        <dsp:cNvPr id="0" name=""/>
        <dsp:cNvSpPr/>
      </dsp:nvSpPr>
      <dsp:spPr>
        <a:xfrm>
          <a:off x="0" y="402553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119-DE6E-3E43-B02C-3E5A471D8C81}">
      <dsp:nvSpPr>
        <dsp:cNvPr id="0" name=""/>
        <dsp:cNvSpPr/>
      </dsp:nvSpPr>
      <dsp:spPr>
        <a:xfrm>
          <a:off x="0" y="4025532"/>
          <a:ext cx="10515600" cy="10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kern="1200" dirty="0"/>
            <a:t>आयरन अवरोधक/सप्रेसर्स </a:t>
          </a:r>
          <a:r>
            <a:rPr lang="hi-IN" sz="2100" kern="1200" dirty="0"/>
            <a:t>जैसे चाय, कॉफी, सोडा, कैल्शियम (जैसे कि दूध) आदि का भोजन के साथ सेवन करना।</a:t>
          </a:r>
          <a:endParaRPr lang="en-US" sz="2100" kern="1200" dirty="0"/>
        </a:p>
      </dsp:txBody>
      <dsp:txXfrm>
        <a:off x="0" y="4025532"/>
        <a:ext cx="10515600" cy="100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548E-BC6B-BE46-AAEA-3A4FE802662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B323-E319-F14D-A5B9-41B4CB6E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7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1B323-E319-F14D-A5B9-41B4CB6E2B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B323-E319-F14D-A5B9-41B4CB6E2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B323-E319-F14D-A5B9-41B4CB6E2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FA6E-2E17-7F9D-0901-E8DA2C05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C999-E920-99EB-AC8C-1BD751A57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D35C-FC8C-B8B1-421E-4D40ED91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03F-4E63-463A-AF32-8A23F3E103E0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B156-C6B2-1DFE-1465-B1DD1A3D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DDD2-7383-000B-06DF-EFF1143D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9D2-43D6-E03B-D1EB-73B42A46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FBBE-02EA-45E3-768A-A2B4FEA2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4ED-BA1C-146D-FE7E-B0D0A82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75E6-AEDF-4B52-B484-8BD74C1A08E9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64B2-C8F5-DB79-D3E3-FAD3C39A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752A-0B1A-D2D5-D026-03F1BC0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D98FE-5A0D-01F5-0CFE-B383D32D1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C2CA9-45D2-F373-B88E-D5FB7C26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731E-E7FB-5012-63C1-C1451BBC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BD3D-041C-4E85-906D-DFDA5F8B437F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1709-B496-2B18-F5F0-9F8BC01A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DDD8-1CD0-2459-1DEA-855F7A93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FA6E-2E17-7F9D-0901-E8DA2C05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C999-E920-99EB-AC8C-1BD751A57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D35C-FC8C-B8B1-421E-4D40ED91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B156-C6B2-1DFE-1465-B1DD1A3D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EDDD2-7383-000B-06DF-EFF1143D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BAAD-36E9-BB18-4097-7679083B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4333-BEA3-1A79-F31E-A784C720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874C-4B3E-0571-F24F-98E72929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7AFC-58E5-E7ED-B114-A9E680B8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9CAA-4517-9736-5A8B-B74DD61F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093-3A4F-607F-8011-AE763F86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4C884-0DBD-ACDF-E3B8-98F6A7FB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56A2F-DA26-1A69-B4DC-2479A1AC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266A1-456C-97AF-3C8D-242B1EFD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5E0A-7469-C4A9-DFE5-A9FB827A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9A-0A09-F2C5-029D-BA606DEB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938C-9BA5-BE21-9C36-4B84F12A9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EDC7C-7A82-589A-E812-93BBD60D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485D-1CF1-0A42-3227-6A5BCA3F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98D3-344A-9D06-7756-5E66CC15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C07AD-D6CA-82FC-4709-E161EB26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A1EB-CE44-5971-38D0-52BECD87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07A1-79C4-5643-7B54-E7A03F2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1B66F-70C7-D9B5-BD71-278154ED9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7D54E-180C-9D47-DEB7-69347D028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3B629-46BB-932A-0C21-FA0960700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CA413-31BD-D2ED-A5A7-0B86A27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C142B-3ACF-6FC9-402C-6E673C54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B7E4E-85FC-E91F-3453-1FA5FA95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81FA-D912-8CEF-22A2-7F482322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2477C-2C8E-F6CE-E12B-B29743C0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32FA7-831D-C4D0-7D8D-89F66561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8136D-EE9A-77F0-3085-52D4BD1F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3DD96-8193-E833-68B1-A0748912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31051-C412-7CE1-56F9-78524071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7DD1-F71E-E4E7-DC80-7BC27276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8ADF-D60D-E91E-A35E-7D82ECCA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B7F8-D923-EF5B-AA09-89C3C1CB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BAA1A-E4B1-5BED-0A40-54B480D20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FAF18-0F08-DD77-D7DA-5C03C3D2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29E2-BAD4-0912-1439-652F81B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2E1E9-153C-8C99-59C2-60161DA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BAAD-36E9-BB18-4097-7679083B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4333-BEA3-1A79-F31E-A784C720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874C-4B3E-0571-F24F-98E72929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C9E0-AB1E-4223-A364-C1489FC6129C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07AFC-58E5-E7ED-B114-A9E680B8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B9CAA-4517-9736-5A8B-B74DD61F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DD0-866E-D7B3-CF8C-9EA4B893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06374-4FC7-1097-49F7-8B450C5AE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56B2-9E1E-F5CB-A6A9-5C71A4AD5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0EEF-5695-9D22-8E04-93D31C3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7E32A-B937-2FA5-B2CE-556A3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2D4D-B79E-E878-F3CA-38071B1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9D2-43D6-E03B-D1EB-73B42A46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FBBE-02EA-45E3-768A-A2B4FEA2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4ED-BA1C-146D-FE7E-B0D0A82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64B2-C8F5-DB79-D3E3-FAD3C39A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752A-0B1A-D2D5-D026-03F1BC0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D98FE-5A0D-01F5-0CFE-B383D32D1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C2CA9-45D2-F373-B88E-D5FB7C26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731E-E7FB-5012-63C1-C1451BBC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1709-B496-2B18-F5F0-9F8BC01A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DDD8-1CD0-2459-1DEA-855F7A93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093-3A4F-607F-8011-AE763F86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4C884-0DBD-ACDF-E3B8-98F6A7FB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56A2F-DA26-1A69-B4DC-2479A1AC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F99-BC60-441B-A9F1-B452FBC6562C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266A1-456C-97AF-3C8D-242B1EFD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5E0A-7469-C4A9-DFE5-A9FB827A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9A-0A09-F2C5-029D-BA606DEB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938C-9BA5-BE21-9C36-4B84F12A9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EDC7C-7A82-589A-E812-93BBD60D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485D-1CF1-0A42-3227-6A5BCA3F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7EF9-4F7A-4C87-9010-ED88334CC02C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98D3-344A-9D06-7756-5E66CC15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C07AD-D6CA-82FC-4709-E161EB26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A1EB-CE44-5971-38D0-52BECD87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07A1-79C4-5643-7B54-E7A03F2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1B66F-70C7-D9B5-BD71-278154ED9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7D54E-180C-9D47-DEB7-69347D028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3B629-46BB-932A-0C21-FA0960700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CA413-31BD-D2ED-A5A7-0B86A27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B13C-DC0E-4849-8E34-DEB3E9E076BC}" type="datetime1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C142B-3ACF-6FC9-402C-6E673C54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B7E4E-85FC-E91F-3453-1FA5FA95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81FA-D912-8CEF-22A2-7F482322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2477C-2C8E-F6CE-E12B-B29743C0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6950-3F2E-4044-972E-BFA51DD1D5A7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32FA7-831D-C4D0-7D8D-89F66561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8136D-EE9A-77F0-3085-52D4BD1F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3DD96-8193-E833-68B1-A0748912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7FD-A668-4210-BDE3-7BA6B54743DD}" type="datetime1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31051-C412-7CE1-56F9-78524071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57DD1-F71E-E4E7-DC80-7BC27276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8ADF-D60D-E91E-A35E-7D82ECCA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B7F8-D923-EF5B-AA09-89C3C1CB3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BAA1A-E4B1-5BED-0A40-54B480D20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FAF18-0F08-DD77-D7DA-5C03C3D2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203C-43F4-4D26-A8C6-224ED881C2B5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29E2-BAD4-0912-1439-652F81B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2E1E9-153C-8C99-59C2-60161DA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CDD0-866E-D7B3-CF8C-9EA4B893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06374-4FC7-1097-49F7-8B450C5AE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556B2-9E1E-F5CB-A6A9-5C71A4AD5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0EEF-5695-9D22-8E04-93D31C34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1DF4-D043-4EB7-BC54-29F3BAD383DA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7E32A-B937-2FA5-B2CE-556A3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2D4D-B79E-E878-F3CA-38071B1D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AA898-39BF-6E35-7F2E-7F9CB2F2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7B2A3-637E-04E2-99DE-9A5899129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4289E-C110-7162-4297-8DA7D1C6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F0D6-842B-4B0E-BBB2-7EAD33D48DF6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4AC07-484D-0AEA-AF80-994201662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731C-6AC8-0B92-FD56-A7CDA264A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1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AA898-39BF-6E35-7F2E-7F9CB2F2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7B2A3-637E-04E2-99DE-9A5899129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4289E-C110-7162-4297-8DA7D1C6D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A4FE-225B-784F-892F-D02D20B0F2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4AC07-484D-0AEA-AF80-994201662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731C-6AC8-0B92-FD56-A7CDA264A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74CA-6F44-CD43-A2A7-D7042E11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75000"/>
              </a:schemeClr>
            </a:gs>
            <a:gs pos="40000">
              <a:schemeClr val="accent1">
                <a:lumMod val="50000"/>
              </a:schemeClr>
            </a:gs>
            <a:gs pos="91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DAB7CD-CD8B-95D4-3ACD-16D96BC04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0" y="2862471"/>
            <a:ext cx="3041803" cy="2907802"/>
          </a:xfrm>
        </p:spPr>
        <p:txBody>
          <a:bodyPr anchor="t">
            <a:normAutofit/>
          </a:bodyPr>
          <a:lstStyle/>
          <a:p>
            <a:pPr algn="r"/>
            <a:r>
              <a:rPr lang="hi-IN" sz="4000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किशोरावस्था में अनीमिया पर प्रशिक्षण</a:t>
            </a:r>
            <a:br>
              <a:rPr lang="en-US" sz="4000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B6102D-05A4-274C-EA43-DADEB6475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23" y="662687"/>
            <a:ext cx="3041803" cy="1655316"/>
          </a:xfrm>
        </p:spPr>
        <p:txBody>
          <a:bodyPr anchor="b">
            <a:noAutofit/>
          </a:bodyPr>
          <a:lstStyle/>
          <a:p>
            <a:pPr algn="l"/>
            <a:endParaRPr lang="hi-IN" dirty="0">
              <a:solidFill>
                <a:srgbClr val="FFFFFF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l"/>
            <a:endParaRPr lang="hi-IN" dirty="0">
              <a:solidFill>
                <a:srgbClr val="FFFFFF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r"/>
            <a:r>
              <a:rPr lang="hi-IN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शिक्षकों के लिये संवाद</a:t>
            </a:r>
          </a:p>
          <a:p>
            <a:pPr algn="r"/>
            <a:r>
              <a:rPr lang="hi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मॉडयूल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1- </a:t>
            </a:r>
            <a:r>
              <a:rPr lang="hi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 4</a:t>
            </a:r>
            <a:r>
              <a:rPr lang="en-US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IN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A305478-BD26-99FF-EDF6-1285134C31E3}"/>
              </a:ext>
            </a:extLst>
          </p:cNvPr>
          <p:cNvSpPr txBox="1">
            <a:spLocks/>
          </p:cNvSpPr>
          <p:nvPr/>
        </p:nvSpPr>
        <p:spPr>
          <a:xfrm>
            <a:off x="626472" y="274031"/>
            <a:ext cx="3052293" cy="210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994C54DC-5BE3-9C01-F9AA-531C084A0540}"/>
              </a:ext>
            </a:extLst>
          </p:cNvPr>
          <p:cNvSpPr txBox="1">
            <a:spLocks/>
          </p:cNvSpPr>
          <p:nvPr/>
        </p:nvSpPr>
        <p:spPr>
          <a:xfrm>
            <a:off x="545501" y="2746713"/>
            <a:ext cx="3214233" cy="138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6D28496-0FE1-C5B8-13EC-6D7258A0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80" y="55415"/>
            <a:ext cx="6715819" cy="623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DD261E6-7CB3-ABCF-8576-B2251B8CAE21}"/>
              </a:ext>
            </a:extLst>
          </p:cNvPr>
          <p:cNvGrpSpPr/>
          <p:nvPr/>
        </p:nvGrpSpPr>
        <p:grpSpPr>
          <a:xfrm>
            <a:off x="5476180" y="4780509"/>
            <a:ext cx="6752713" cy="2069009"/>
            <a:chOff x="2783823" y="150357"/>
            <a:chExt cx="7168592" cy="245638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0362B9-4CED-6B30-23CC-0EED1B79BBF2}"/>
                </a:ext>
              </a:extLst>
            </p:cNvPr>
            <p:cNvGrpSpPr/>
            <p:nvPr/>
          </p:nvGrpSpPr>
          <p:grpSpPr>
            <a:xfrm>
              <a:off x="2783823" y="150357"/>
              <a:ext cx="7168592" cy="2456386"/>
              <a:chOff x="2398542" y="1808841"/>
              <a:chExt cx="7168592" cy="2456386"/>
            </a:xfrm>
            <a:solidFill>
              <a:schemeClr val="bg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12C495A-7C39-38FD-350E-7368E01EC977}"/>
                  </a:ext>
                </a:extLst>
              </p:cNvPr>
              <p:cNvSpPr/>
              <p:nvPr/>
            </p:nvSpPr>
            <p:spPr>
              <a:xfrm>
                <a:off x="2398542" y="2985067"/>
                <a:ext cx="7168592" cy="12801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22A374A5-82E6-5E8B-180B-F28622045E65}"/>
                  </a:ext>
                </a:extLst>
              </p:cNvPr>
              <p:cNvSpPr/>
              <p:nvPr/>
            </p:nvSpPr>
            <p:spPr>
              <a:xfrm flipH="1">
                <a:off x="6124135" y="1808841"/>
                <a:ext cx="2334394" cy="245367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5A014FE-A0AA-3BD1-3AA3-51CBDCAEFCA7}"/>
                  </a:ext>
                </a:extLst>
              </p:cNvPr>
              <p:cNvSpPr/>
              <p:nvPr/>
            </p:nvSpPr>
            <p:spPr>
              <a:xfrm>
                <a:off x="8439373" y="1821273"/>
                <a:ext cx="1127761" cy="11648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 descr="A blue and black logo&#10;&#10;Description automatically generated">
              <a:extLst>
                <a:ext uri="{FF2B5EF4-FFF2-40B4-BE49-F238E27FC236}">
                  <a16:creationId xmlns:a16="http://schemas.microsoft.com/office/drawing/2014/main" id="{C9ACCFC9-D166-074E-F435-DB21F757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6062" y="1922121"/>
              <a:ext cx="1526945" cy="476767"/>
            </a:xfrm>
            <a:prstGeom prst="rect">
              <a:avLst/>
            </a:prstGeom>
          </p:spPr>
        </p:pic>
        <p:pic>
          <p:nvPicPr>
            <p:cNvPr id="49" name="Picture 48" descr="A logo with a child climbing up the stairs&#10;&#10;Description automatically generated">
              <a:extLst>
                <a:ext uri="{FF2B5EF4-FFF2-40B4-BE49-F238E27FC236}">
                  <a16:creationId xmlns:a16="http://schemas.microsoft.com/office/drawing/2014/main" id="{C3286057-626D-DE81-87E3-19A0394B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1764" y="1922121"/>
              <a:ext cx="1346357" cy="514785"/>
            </a:xfrm>
            <a:prstGeom prst="rect">
              <a:avLst/>
            </a:prstGeom>
          </p:spPr>
        </p:pic>
        <p:pic>
          <p:nvPicPr>
            <p:cNvPr id="50" name="Picture 49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DA4A7E1-CA29-8E2C-1453-869564C4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4292" y="1751922"/>
              <a:ext cx="1330580" cy="71851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4D7B1DF-2854-A66D-F54B-6DC4E46B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1738" y="454577"/>
              <a:ext cx="1640677" cy="2128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4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</a:t>
            </a:r>
            <a:r>
              <a:rPr lang="en-IN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पूरा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फायदा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लेने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 </a:t>
            </a:r>
            <a:endParaRPr lang="en-US" sz="4000" kern="1200" dirty="0">
              <a:solidFill>
                <a:srgbClr val="FFFFFF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>
          <a:xfrm>
            <a:off x="1448940" y="2112579"/>
            <a:ext cx="4570407" cy="457784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defTabSz="804672"/>
            <a:r>
              <a:rPr lang="hi-IN" sz="2400" b="1" kern="1200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क्या करें </a:t>
            </a:r>
            <a:endParaRPr lang="en-IN" sz="3200" b="1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Content Placeholder 3"/>
          <p:cNvSpPr>
            <a:spLocks/>
          </p:cNvSpPr>
          <p:nvPr/>
        </p:nvSpPr>
        <p:spPr>
          <a:xfrm>
            <a:off x="1448940" y="2570363"/>
            <a:ext cx="4570407" cy="32649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हमेशा खाना खाने के 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घंटे बाद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को पूरा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खाने के बाद एक ग्लास पानी ज़रूर पियें।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 defTabSz="804672"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अगर संभव हो तो एक ग्लास नींबू पानी लें ताकी आयरन का अवशोषण हो।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Text Placeholder 4"/>
          <p:cNvSpPr>
            <a:spLocks/>
          </p:cNvSpPr>
          <p:nvPr/>
        </p:nvSpPr>
        <p:spPr>
          <a:xfrm>
            <a:off x="6174086" y="2112579"/>
            <a:ext cx="4592915" cy="457784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defTabSz="804672"/>
            <a:r>
              <a:rPr lang="hi-IN" sz="2400" b="1" kern="1200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क्या न करें </a:t>
            </a:r>
            <a:endParaRPr lang="en-IN" sz="3200" b="1" dirty="0">
              <a:solidFill>
                <a:schemeClr val="bg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Content Placeholder 5"/>
          <p:cNvSpPr>
            <a:spLocks/>
          </p:cNvSpPr>
          <p:nvPr/>
        </p:nvSpPr>
        <p:spPr>
          <a:xfrm>
            <a:off x="6017915" y="2570363"/>
            <a:ext cx="5097389" cy="373502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खाली पेट न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खाने के एक घंटे बाद तक चाय</a:t>
            </a:r>
            <a:r>
              <a:rPr lang="ar-SA" sz="2400" dirty="0">
                <a:latin typeface="Nirmala UI" panose="020B0502040204020203" pitchFamily="34" charset="0"/>
                <a:ea typeface="Nirmala UI" panose="020B0502040204020203" pitchFamily="34" charset="0"/>
              </a:rPr>
              <a:t>-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कॉफी न लें।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गोली को न चूसें न चबाएं और न टुकड़े करके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अगर तबीयत ठीक न लगे तो स्वस्थ होने पर अगले दिन गोली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 गोली के साथ कैल्शियम की गोली ना खाएं।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 गोली को दूध के साथ ना खाएं।  </a:t>
            </a:r>
            <a:r>
              <a:rPr lang="en-US" sz="1584" kern="12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	</a:t>
            </a:r>
            <a:endParaRPr lang="en-IN" sz="2112" kern="12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A4F8A-4D60-CA3B-6837-FA99D291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17E1F8-D5FD-679A-52A4-E223945F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</a:t>
            </a:r>
            <a:r>
              <a:rPr lang="en-US" sz="36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hi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 गोली खाने से होने वाली कुछ संभावित असुविधाएं</a:t>
            </a:r>
            <a:endParaRPr lang="en-US" sz="3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2FB9BA-ED56-B1E2-2F87-900341030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910513"/>
              </p:ext>
            </p:extLst>
          </p:nvPr>
        </p:nvGraphicFramePr>
        <p:xfrm>
          <a:off x="904602" y="3088013"/>
          <a:ext cx="10378440" cy="3068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3527">
                  <a:extLst>
                    <a:ext uri="{9D8B030D-6E8A-4147-A177-3AD203B41FA5}">
                      <a16:colId xmlns:a16="http://schemas.microsoft.com/office/drawing/2014/main" val="3901579283"/>
                    </a:ext>
                  </a:extLst>
                </a:gridCol>
                <a:gridCol w="7124913">
                  <a:extLst>
                    <a:ext uri="{9D8B030D-6E8A-4147-A177-3AD203B41FA5}">
                      <a16:colId xmlns:a16="http://schemas.microsoft.com/office/drawing/2014/main" val="628362777"/>
                    </a:ext>
                  </a:extLst>
                </a:gridCol>
              </a:tblGrid>
              <a:tr h="454047">
                <a:tc>
                  <a:txBody>
                    <a:bodyPr/>
                    <a:lstStyle/>
                    <a:p>
                      <a:r>
                        <a:rPr lang="hi-IN" sz="2300" b="1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असुविधाएं  </a:t>
                      </a:r>
                      <a:endParaRPr lang="en-US" sz="2300" b="1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b="1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क्या करें </a:t>
                      </a:r>
                      <a:endParaRPr lang="en-US" sz="2300" b="1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3230498825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1. </a:t>
                      </a:r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कब्ज़ 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गोली को एक पूरे ग्लास पानी के साथ खाएं 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2598599146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2. </a:t>
                      </a:r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जी मिचलाना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गोली को भोजन के एक घंटे बाद खाएं 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17333577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3. </a:t>
                      </a:r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चक्कर आना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गोली को एक पूरे ग्लास पानी के साथ खाएं 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4006122853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4. </a:t>
                      </a:r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पेट में दर्द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गोली को एक पूरे ग्लास पानी के साथ खाएं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3702124378"/>
                  </a:ext>
                </a:extLst>
              </a:tr>
              <a:tr h="798684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5. </a:t>
                      </a:r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काला मल </a:t>
                      </a:r>
                      <a:endParaRPr lang="en-US" sz="23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74945" marR="74945" marT="37472" marB="37472"/>
                </a:tc>
                <a:tc>
                  <a:txBody>
                    <a:bodyPr/>
                    <a:lstStyle/>
                    <a:p>
                      <a:r>
                        <a:rPr lang="hi-IN" sz="23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कुछ न करें, ये संकेत है </a:t>
                      </a:r>
                      <a:r>
                        <a:rPr lang="hi-IN" sz="2300" kern="12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कि आयरन शरीर में अवशोषित हो रहा है  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</a:txBody>
                  <a:tcPr marL="74945" marR="74945" marT="37472" marB="37472"/>
                </a:tc>
                <a:extLst>
                  <a:ext uri="{0D108BD9-81ED-4DB2-BD59-A6C34878D82A}">
                    <a16:rowId xmlns:a16="http://schemas.microsoft.com/office/drawing/2014/main" val="256749149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611E1-36C9-5D74-44A9-D6017F45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DB07E-CFF7-382F-0344-0D5A93C6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6449" y="2023110"/>
            <a:ext cx="2041083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i-IN" sz="37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पोषण और खाद्य समूह</a:t>
            </a:r>
            <a:endParaRPr lang="en-US" sz="3700" kern="12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D7BE15-3C17-8595-2147-A41682140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22002"/>
              </p:ext>
            </p:extLst>
          </p:nvPr>
        </p:nvGraphicFramePr>
        <p:xfrm>
          <a:off x="545238" y="209551"/>
          <a:ext cx="7551012" cy="636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47">
                  <a:extLst>
                    <a:ext uri="{9D8B030D-6E8A-4147-A177-3AD203B41FA5}">
                      <a16:colId xmlns:a16="http://schemas.microsoft.com/office/drawing/2014/main" val="3988316839"/>
                    </a:ext>
                  </a:extLst>
                </a:gridCol>
                <a:gridCol w="2263078">
                  <a:extLst>
                    <a:ext uri="{9D8B030D-6E8A-4147-A177-3AD203B41FA5}">
                      <a16:colId xmlns:a16="http://schemas.microsoft.com/office/drawing/2014/main" val="167380579"/>
                    </a:ext>
                  </a:extLst>
                </a:gridCol>
                <a:gridCol w="3853387">
                  <a:extLst>
                    <a:ext uri="{9D8B030D-6E8A-4147-A177-3AD203B41FA5}">
                      <a16:colId xmlns:a16="http://schemas.microsoft.com/office/drawing/2014/main" val="2619607315"/>
                    </a:ext>
                  </a:extLst>
                </a:gridCol>
              </a:tblGrid>
              <a:tr h="853699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पोषण समूह </a:t>
                      </a:r>
                      <a:endParaRPr lang="en-US" sz="1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कैसे मदद करता है </a:t>
                      </a:r>
                      <a:endParaRPr lang="en-US" sz="1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किसमें पाया जाता है </a:t>
                      </a:r>
                      <a:endParaRPr lang="en-US" sz="19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extLst>
                  <a:ext uri="{0D108BD9-81ED-4DB2-BD59-A6C34878D82A}">
                    <a16:rowId xmlns:a16="http://schemas.microsoft.com/office/drawing/2014/main" val="70286057"/>
                  </a:ext>
                </a:extLst>
              </a:tr>
              <a:tr h="2327651">
                <a:tc>
                  <a:txBody>
                    <a:bodyPr/>
                    <a:lstStyle/>
                    <a:p>
                      <a:pPr marL="46038" indent="-46038">
                        <a:spcAft>
                          <a:spcPts val="0"/>
                        </a:spcAft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आयरन युक्त आहार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indent="-119380">
                        <a:spcAft>
                          <a:spcPts val="0"/>
                        </a:spcAft>
                      </a:pPr>
                      <a:r>
                        <a:rPr lang="en-IN" sz="2000" b="0" dirty="0"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i-IN" sz="2000" b="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शरीर को  आयरन उपलब्ध करवाते हैं।</a:t>
                      </a:r>
                      <a:endParaRPr lang="en-IN" sz="2000" b="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चना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कुल्थी (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Horse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gram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)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चौलई के पत्ते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किसमिस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बाजरा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मेथी की भाजी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रागी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कमल ककड़ी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अंडा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मुर्गे की कलेजी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r>
                        <a:rPr lang="hi-IN" sz="20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जलकुंभी, शेपू गोभी का पत्ता, मुली पत्ता, हर्बरा</a:t>
                      </a:r>
                      <a:r>
                        <a:rPr lang="hi-IN" sz="2000" baseline="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hi-IN" sz="2000" dirty="0"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पत्ता, अरबी पत्ता, गुड, पालक, माँस </a:t>
                      </a:r>
                      <a:endParaRPr lang="en-US" sz="20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extLst>
                  <a:ext uri="{0D108BD9-81ED-4DB2-BD59-A6C34878D82A}">
                    <a16:rowId xmlns:a16="http://schemas.microsoft.com/office/drawing/2014/main" val="1780527338"/>
                  </a:ext>
                </a:extLst>
              </a:tr>
              <a:tr h="1590674">
                <a:tc>
                  <a:txBody>
                    <a:bodyPr/>
                    <a:lstStyle/>
                    <a:p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प्रोटीन युक्त आहार 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हीमोग्लोबिन बनाने और बढ़ाने में मदद करते है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पनीर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अंडा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बाजरा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गेहूं का आटा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दूध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सोयाबीन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मछली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मसूर दाल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मूंगफली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चिकन, छोला, राजमा, सभी तरह की दाल और </a:t>
                      </a:r>
                      <a:r>
                        <a:rPr lang="hi-IN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फलियाँ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extLst>
                  <a:ext uri="{0D108BD9-81ED-4DB2-BD59-A6C34878D82A}">
                    <a16:rowId xmlns:a16="http://schemas.microsoft.com/office/drawing/2014/main" val="2980546478"/>
                  </a:ext>
                </a:extLst>
              </a:tr>
              <a:tr h="1590674">
                <a:tc>
                  <a:txBody>
                    <a:bodyPr/>
                    <a:lstStyle/>
                    <a:p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फोलेट युक्त आहार 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लाल रक्त पेशियों/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RBC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के निर्माण में मददगार। </a:t>
                      </a:r>
                      <a:endParaRPr lang="en-IN" sz="20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tc>
                  <a:txBody>
                    <a:bodyPr/>
                    <a:lstStyle/>
                    <a:p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मछली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मोठ (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Moth beans),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राजमा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सोयाबीन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पालक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सेम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बकला 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(field beans),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सरसों का साग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चुकंदर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पका आम, भिंडी </a:t>
                      </a:r>
                      <a:endParaRPr lang="en-US" sz="2000" dirty="0"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1852" marR="61852" marT="30926" marB="30926"/>
                </a:tc>
                <a:extLst>
                  <a:ext uri="{0D108BD9-81ED-4DB2-BD59-A6C34878D82A}">
                    <a16:rowId xmlns:a16="http://schemas.microsoft.com/office/drawing/2014/main" val="30292819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65D0A-5514-3E09-DD8F-F0B3B191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A4E6A6-023A-78B1-625F-27ABE623F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6607"/>
              </p:ext>
            </p:extLst>
          </p:nvPr>
        </p:nvGraphicFramePr>
        <p:xfrm>
          <a:off x="457200" y="1259318"/>
          <a:ext cx="11277601" cy="442587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279983">
                  <a:extLst>
                    <a:ext uri="{9D8B030D-6E8A-4147-A177-3AD203B41FA5}">
                      <a16:colId xmlns:a16="http://schemas.microsoft.com/office/drawing/2014/main" val="3988316839"/>
                    </a:ext>
                  </a:extLst>
                </a:gridCol>
                <a:gridCol w="4028913">
                  <a:extLst>
                    <a:ext uri="{9D8B030D-6E8A-4147-A177-3AD203B41FA5}">
                      <a16:colId xmlns:a16="http://schemas.microsoft.com/office/drawing/2014/main" val="167380579"/>
                    </a:ext>
                  </a:extLst>
                </a:gridCol>
                <a:gridCol w="4968705">
                  <a:extLst>
                    <a:ext uri="{9D8B030D-6E8A-4147-A177-3AD203B41FA5}">
                      <a16:colId xmlns:a16="http://schemas.microsoft.com/office/drawing/2014/main" val="2619607315"/>
                    </a:ext>
                  </a:extLst>
                </a:gridCol>
              </a:tblGrid>
              <a:tr h="624939">
                <a:tc>
                  <a:txBody>
                    <a:bodyPr/>
                    <a:lstStyle/>
                    <a:p>
                      <a:r>
                        <a:rPr lang="hi-IN" sz="2000" b="0" cap="none" spc="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पोषण समूह </a:t>
                      </a:r>
                      <a:endParaRPr lang="en-US" sz="2000" b="0" cap="none" spc="0" dirty="0">
                        <a:solidFill>
                          <a:schemeClr val="bg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000" b="0" cap="none" spc="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कैसे मदद करता है </a:t>
                      </a:r>
                      <a:endParaRPr lang="en-US" sz="2000" b="0" cap="none" spc="0" dirty="0">
                        <a:solidFill>
                          <a:schemeClr val="bg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000" b="0" cap="none" spc="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किस में पाया जाता है </a:t>
                      </a:r>
                      <a:endParaRPr lang="en-US" sz="2000" b="0" cap="none" spc="0" dirty="0">
                        <a:solidFill>
                          <a:schemeClr val="bg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6057"/>
                  </a:ext>
                </a:extLst>
              </a:tr>
              <a:tr h="1549145"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आयरन सहायक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शरीर द्वारा आयरन ले पाने / अवशोषण को बढ़ाते हैं।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विटामिन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C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जो फलों जैसे आंवला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अमरूद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हरा आम में, आलू और कुछ अन्य कंद फलों में, लाल चौलाई के पत्ते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अंकुरित मूंग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सहजन की फली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मौसम्बी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नीबू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संतरा, हरी पत्तेदार सब्जियों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फूल गोभी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बंद गोभी, स्ट्रॉबेरी, शिमला मिर्च आदि में होता है।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527338"/>
                  </a:ext>
                </a:extLst>
              </a:tr>
              <a:tr h="2165282"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आयरन अवरोधक 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शरीर द्वारा आयरन ले पाने / अवशोषण में बाधा/रुकावट डालते हैं। </a:t>
                      </a:r>
                      <a:endParaRPr lang="en-IN" sz="1800" kern="1200" dirty="0">
                        <a:solidFill>
                          <a:schemeClr val="dk1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फाइटेट्स जैसे साबुत अनाज, अनाज, सोया, मक्का, मेवे और फलियाँ।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कैल्शियम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, </a:t>
                      </a:r>
                      <a:r>
                        <a:rPr lang="hi-IN" sz="1800" kern="120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दूध तथा दूध से बने खाद्य पदार्थ</a:t>
                      </a:r>
                      <a:r>
                        <a:rPr lang="hi-IN" sz="1800" kern="1200" baseline="0" dirty="0">
                          <a:solidFill>
                            <a:schemeClr val="dk1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जैसे दही, चीज़,अंजीर </a:t>
                      </a: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(</a:t>
                      </a:r>
                      <a:r>
                        <a:rPr lang="hi-IN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अगर 50 </a:t>
                      </a:r>
                      <a:r>
                        <a:rPr lang="en-US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mg </a:t>
                      </a:r>
                      <a:r>
                        <a:rPr lang="hi-IN" sz="2000" cap="none" spc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से कम का सेवन किया तो ठीक है), चाय, कॉफी, सोडा 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endParaRPr lang="en-US" sz="2000" cap="none" spc="0" dirty="0">
                        <a:solidFill>
                          <a:schemeClr val="tx1"/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171638" marR="132029" marT="132029" marB="132029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4647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7D5116-3000-EBAB-9DBE-C8380A63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1275-3B9E-FA59-6E4D-ED89337B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7" y="821690"/>
            <a:ext cx="6882343" cy="3973830"/>
          </a:xfrm>
        </p:spPr>
        <p:txBody>
          <a:bodyPr>
            <a:normAutofit/>
          </a:bodyPr>
          <a:lstStyle/>
          <a:p>
            <a:endParaRPr lang="hi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सयुंक्ता का यह 13वां जन्मदिन है। किशोरी होने की खुशी में हम उसके लिए एक बड़ी पार्टी का आयोजन कर रहे हैं।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3/4/5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समूह </a:t>
            </a: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बच्चों के पसंदीदा भोजन की एक टोकरी जिससे आप दावत के लिए ख़ाना चुन सकते है। 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आपके पास 2 मिनट का समय है स्वस्थ और पौष्टिक भोजन तैयार करने केलिए। आपकी प्लेट में निम्नलिखित होना चाहिए:</a:t>
            </a: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 descr="Indian Lady Chef Stock Illustrations – 54 Indian Lady Chef Stock  Illustrations, Vectors &amp; Clipart - Dreamstime">
            <a:extLst>
              <a:ext uri="{FF2B5EF4-FFF2-40B4-BE49-F238E27FC236}">
                <a16:creationId xmlns:a16="http://schemas.microsoft.com/office/drawing/2014/main" id="{5E53D65A-C022-713B-5C96-10ACD041B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r="-4" b="-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Chef - Free people icons">
            <a:extLst>
              <a:ext uri="{FF2B5EF4-FFF2-40B4-BE49-F238E27FC236}">
                <a16:creationId xmlns:a16="http://schemas.microsoft.com/office/drawing/2014/main" id="{3A9765B2-46DA-760F-E764-65EAA37A4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r="5" b="6976"/>
          <a:stretch/>
        </p:blipFill>
        <p:spPr bwMode="auto">
          <a:xfrm>
            <a:off x="62997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19F648-F8FC-7C01-C706-190DB8BDE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24593"/>
              </p:ext>
            </p:extLst>
          </p:nvPr>
        </p:nvGraphicFramePr>
        <p:xfrm>
          <a:off x="648757" y="4954174"/>
          <a:ext cx="62727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163">
                  <a:extLst>
                    <a:ext uri="{9D8B030D-6E8A-4147-A177-3AD203B41FA5}">
                      <a16:colId xmlns:a16="http://schemas.microsoft.com/office/drawing/2014/main" val="3420154862"/>
                    </a:ext>
                  </a:extLst>
                </a:gridCol>
                <a:gridCol w="3270600">
                  <a:extLst>
                    <a:ext uri="{9D8B030D-6E8A-4147-A177-3AD203B41FA5}">
                      <a16:colId xmlns:a16="http://schemas.microsoft.com/office/drawing/2014/main" val="1652355502"/>
                    </a:ext>
                  </a:extLst>
                </a:gridCol>
              </a:tblGrid>
              <a:tr h="17209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स्टार्टर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चटनी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सूखे व्यंजन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करी के व्यंजन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साथ खाने के व्यंजन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सलाद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2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मीठी डिश </a:t>
                      </a:r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1 </a:t>
                      </a:r>
                      <a:r>
                        <a:rPr lang="hi-IN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ठंड/गर्म पय </a:t>
                      </a:r>
                      <a:r>
                        <a:rPr lang="en-U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  <a:p>
                      <a:endParaRPr lang="en-U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532066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3499"/>
          </a:xfrm>
        </p:spPr>
        <p:txBody>
          <a:bodyPr/>
          <a:lstStyle/>
          <a:p>
            <a:r>
              <a:rPr lang="hi-IN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खेल: संयुक्ता की दावत 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9CBB4-8D03-EB16-8282-FBEC2F99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 descr="Cooked food with ingredients on a table">
            <a:extLst>
              <a:ext uri="{FF2B5EF4-FFF2-40B4-BE49-F238E27FC236}">
                <a16:creationId xmlns:a16="http://schemas.microsoft.com/office/drawing/2014/main" id="{8E57C089-FFFF-651C-EA80-7E9A4469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4" r="1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EE29-BC5F-BCB6-367C-288AB4CA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439" y="1602024"/>
            <a:ext cx="4335286" cy="3653952"/>
          </a:xfrm>
        </p:spPr>
        <p:txBody>
          <a:bodyPr>
            <a:normAutofit/>
          </a:bodyPr>
          <a:lstStyle/>
          <a:p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आपके भोजन का कुल स्कोर 200 हो सकता है।</a:t>
            </a:r>
          </a:p>
          <a:p>
            <a:endParaRPr lang="hi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प्रतियोगिता शुरू करें</a:t>
            </a:r>
            <a:endParaRPr lang="en-US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72ACF-B796-1087-95BB-A3A4AC7E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106E-4F3D-0D93-4A78-87EE628C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i-IN" sz="4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अपने भोजन के अंक गिनना</a:t>
            </a:r>
            <a:endParaRPr lang="en-US" sz="4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6CFAAD-E3B3-6A09-2F27-D0458533F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88710"/>
              </p:ext>
            </p:extLst>
          </p:nvPr>
        </p:nvGraphicFramePr>
        <p:xfrm>
          <a:off x="1143000" y="2469606"/>
          <a:ext cx="8127999" cy="3474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37114">
                  <a:extLst>
                    <a:ext uri="{9D8B030D-6E8A-4147-A177-3AD203B41FA5}">
                      <a16:colId xmlns:a16="http://schemas.microsoft.com/office/drawing/2014/main" val="2495347261"/>
                    </a:ext>
                  </a:extLst>
                </a:gridCol>
                <a:gridCol w="1894115">
                  <a:extLst>
                    <a:ext uri="{9D8B030D-6E8A-4147-A177-3AD203B41FA5}">
                      <a16:colId xmlns:a16="http://schemas.microsoft.com/office/drawing/2014/main" val="1793477193"/>
                    </a:ext>
                  </a:extLst>
                </a:gridCol>
                <a:gridCol w="3196770">
                  <a:extLst>
                    <a:ext uri="{9D8B030D-6E8A-4147-A177-3AD203B41FA5}">
                      <a16:colId xmlns:a16="http://schemas.microsoft.com/office/drawing/2014/main" val="2547429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Total number 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52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#A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1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#B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1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#C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8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5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8784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8E0237-47F9-CC30-6640-3C3877E8BE97}"/>
              </a:ext>
            </a:extLst>
          </p:cNvPr>
          <p:cNvSpPr txBox="1"/>
          <p:nvPr/>
        </p:nvSpPr>
        <p:spPr>
          <a:xfrm>
            <a:off x="1143000" y="4782386"/>
            <a:ext cx="459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hi-IN" sz="3200" i="0" u="none" strike="noStrike" kern="1200" dirty="0">
                <a:solidFill>
                  <a:srgbClr val="00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नींबू</a:t>
            </a:r>
            <a:r>
              <a:rPr lang="en-IN" sz="3200" dirty="0"/>
              <a:t>		  </a:t>
            </a:r>
            <a:r>
              <a:rPr lang="en-IN" sz="3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hi-IN" sz="3200" i="0" u="none" strike="noStrike" kern="1200" dirty="0">
                <a:solidFill>
                  <a:srgbClr val="000000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जोड़ें</a:t>
            </a:r>
            <a:r>
              <a:rPr lang="en-US" sz="3200" i="0" u="none" strike="noStrike" kern="1200" dirty="0">
                <a:solidFill>
                  <a:srgbClr val="000000"/>
                </a:solidFill>
                <a:effectLst/>
              </a:rPr>
              <a:t> 50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168ED-5018-B658-2293-32B4740F2DBC}"/>
              </a:ext>
            </a:extLst>
          </p:cNvPr>
          <p:cNvSpPr txBox="1"/>
          <p:nvPr/>
        </p:nvSpPr>
        <p:spPr>
          <a:xfrm>
            <a:off x="1143000" y="5404341"/>
            <a:ext cx="386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/>
              <a:t>कुल स्कोर 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8D77B-733C-EAD5-D3CA-83504B47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3E2D-472C-E148-E9E1-AF72BCBB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858"/>
          </a:xfrm>
        </p:spPr>
        <p:txBody>
          <a:bodyPr>
            <a:normAutofit fontScale="90000"/>
          </a:bodyPr>
          <a:lstStyle/>
          <a:p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पोषण का संतुलन रखना 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E5E6A-215B-0404-4D0E-8DF151DE3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28"/>
          <a:stretch/>
        </p:blipFill>
        <p:spPr bwMode="auto">
          <a:xfrm>
            <a:off x="6234929" y="2180491"/>
            <a:ext cx="5886239" cy="3418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3D60B-4A74-E694-78B1-EF2DF2649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0" b="71757"/>
          <a:stretch/>
        </p:blipFill>
        <p:spPr bwMode="auto">
          <a:xfrm>
            <a:off x="582032" y="1258763"/>
            <a:ext cx="5957694" cy="227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757B8-D036-8814-C46A-5D93562E8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65" b="38252"/>
          <a:stretch/>
        </p:blipFill>
        <p:spPr bwMode="auto">
          <a:xfrm>
            <a:off x="582032" y="3688589"/>
            <a:ext cx="6718487" cy="3063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B6983-3710-9C1E-1F38-A545364F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D05DB-9DEA-3C56-232F-28F41EF9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hi-IN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पोषण का संतुलन रखना </a:t>
            </a:r>
            <a:endParaRPr lang="en-US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7D9B0-E43C-26CC-0857-2978471F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8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0D4D55-2EF4-495A-7AD9-220058F3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87041"/>
              </p:ext>
            </p:extLst>
          </p:nvPr>
        </p:nvGraphicFramePr>
        <p:xfrm>
          <a:off x="137816" y="3194634"/>
          <a:ext cx="5547994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41">
                  <a:extLst>
                    <a:ext uri="{9D8B030D-6E8A-4147-A177-3AD203B41FA5}">
                      <a16:colId xmlns:a16="http://schemas.microsoft.com/office/drawing/2014/main" val="1155256762"/>
                    </a:ext>
                  </a:extLst>
                </a:gridCol>
                <a:gridCol w="4662553">
                  <a:extLst>
                    <a:ext uri="{9D8B030D-6E8A-4147-A177-3AD203B41FA5}">
                      <a16:colId xmlns:a16="http://schemas.microsoft.com/office/drawing/2014/main" val="2874038322"/>
                    </a:ext>
                  </a:extLst>
                </a:gridCol>
              </a:tblGrid>
              <a:tr h="67306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केसरिया</a:t>
                      </a:r>
                      <a:r>
                        <a:rPr lang="hi-IN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(नारंगी फल तथा सब्ज़ियाँ </a:t>
                      </a:r>
                      <a:endParaRPr lang="en-US" sz="2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622783"/>
                  </a:ext>
                </a:extLst>
              </a:tr>
              <a:tr h="67306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सफेद</a:t>
                      </a:r>
                      <a:r>
                        <a:rPr lang="hi-IN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(कार्बोहाइड्रेट युक्त  सफेद खाद्य पदार्थ</a:t>
                      </a:r>
                      <a:r>
                        <a:rPr lang="hi-IN" sz="2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जैसे </a:t>
                      </a:r>
                      <a:r>
                        <a:rPr lang="hi-IN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चावल तथा डेयरी उत्पाद) 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26068"/>
                  </a:ext>
                </a:extLst>
              </a:tr>
              <a:tr h="67306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हरा</a:t>
                      </a:r>
                      <a:r>
                        <a:rPr lang="hi-IN" sz="2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(हरी सब्ज़ियाँ, विशेषकर हरी पत्तेदार सब्ज़ियाँ)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472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D1A77-D996-119B-019F-2E6BC7B4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i-IN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बार फिर अनीमिया के कारण देखें </a:t>
            </a:r>
            <a:endParaRPr lang="en-IN" sz="4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783"/>
            <a:ext cx="10515600" cy="46650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i-IN" sz="36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गैर पोषण संबंधी कारण</a:t>
            </a:r>
            <a:endParaRPr lang="en-IN" sz="3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माहवारी के दौरान अधिक खून बहना </a:t>
            </a:r>
            <a:endParaRPr lang="en-IN" sz="3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कृमि संक्रमण/पेट के कीड़ों के कारण शरीर में आयरन की हानि होना</a:t>
            </a:r>
            <a:endParaRPr lang="en-IN" sz="31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hi-IN" sz="29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व्यक्तिगत स्वच्छता ना रखना जैसे कि नाखून नहीं काटना</a:t>
            </a:r>
            <a:endParaRPr lang="en-IN" sz="29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hi-IN" sz="29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नंगे पैर बाहर घूमना</a:t>
            </a:r>
            <a:endParaRPr lang="en-IN" sz="29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hi-IN" sz="29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साबुन से हाथ न धोना </a:t>
            </a:r>
            <a:endParaRPr lang="en-IN" sz="29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लड़कियों की कम उम्र में शादी और गर्भ रहना/गर्भवती होना/कम अंतराल पर गर्भधारण</a:t>
            </a:r>
            <a:endParaRPr lang="en-IN" sz="2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1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मलेरिया, डेंगू जैसे </a:t>
            </a:r>
            <a:r>
              <a:rPr lang="hi-IN" sz="3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संक्रमण </a:t>
            </a:r>
            <a:endParaRPr lang="en-IN" sz="2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657600" lvl="8" indent="0">
              <a:lnSpc>
                <a:spcPct val="120000"/>
              </a:lnSpc>
              <a:buNone/>
            </a:pP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					</a:t>
            </a:r>
          </a:p>
          <a:p>
            <a:pPr marL="3657600" lvl="8" indent="0">
              <a:lnSpc>
                <a:spcPct val="120000"/>
              </a:lnSpc>
              <a:buNone/>
            </a:pP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49CB3-6FFC-E50F-B079-FA265BE4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i-IN" sz="6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 </a:t>
            </a:r>
            <a:r>
              <a:rPr lang="en-US" sz="6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38881" y="2044481"/>
            <a:ext cx="10909643" cy="552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i-IN" sz="3600" dirty="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अनीमिया को रोकना और उपचार </a:t>
            </a:r>
            <a:endParaRPr lang="en-IN" sz="36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emia Mukt Bharat – Apps On Google Play, 44% OFF | vp1.in">
            <a:extLst>
              <a:ext uri="{FF2B5EF4-FFF2-40B4-BE49-F238E27FC236}">
                <a16:creationId xmlns:a16="http://schemas.microsoft.com/office/drawing/2014/main" id="{6D41A3D8-CA7E-364F-975D-EA568A09A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 bwMode="auto">
          <a:xfrm>
            <a:off x="320040" y="3170024"/>
            <a:ext cx="5614416" cy="25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emia Mukt Bharat - Do's Don't in Anemia - English">
            <a:extLst>
              <a:ext uri="{FF2B5EF4-FFF2-40B4-BE49-F238E27FC236}">
                <a16:creationId xmlns:a16="http://schemas.microsoft.com/office/drawing/2014/main" id="{A853F304-E91B-D119-A308-E836F430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9663" y="2642616"/>
            <a:ext cx="5484082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9102A-B25E-0E97-9C07-11B9AF00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866" y="100584"/>
            <a:ext cx="8296006" cy="1090085"/>
          </a:xfrm>
        </p:spPr>
        <p:txBody>
          <a:bodyPr anchor="b">
            <a:normAutofit fontScale="90000"/>
          </a:bodyPr>
          <a:lstStyle/>
          <a:p>
            <a:r>
              <a:rPr lang="hi-IN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गैर पोषण संबंधी अनीमिया को रोकना</a:t>
            </a:r>
            <a:endParaRPr lang="en-IN" sz="4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921" r="4675" b="1"/>
          <a:stretch/>
        </p:blipFill>
        <p:spPr>
          <a:xfrm>
            <a:off x="1" y="36576"/>
            <a:ext cx="3671887" cy="682142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887" y="1455845"/>
            <a:ext cx="8155351" cy="536557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भारत में 1 से 19 वर्ष के आयु वर्ग के बच्चों को एल्बेंडाज़ोल गोली दी जाती है। </a:t>
            </a: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एल्बेंडाज़ोल गोली 6 माह में एक बार कृमि मुक्ति के लिए दी जाती है। </a:t>
            </a: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ये गोली सरकारी स्कूलों और आंगनवाड़ी केंद्रों के माध्यम से किशोर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किशोरियों को मुफ़्त दी जाती है। </a:t>
            </a:r>
            <a:endParaRPr lang="en-IN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संक्रमण को रोकने के लिए, इन प्रथाओं की सलाह दें-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खाने से पहले, शौच के बाद, खाना बनाने से पहले पानी और साबुन से हाथ अवश्य धोएं।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व्यक्तिगत स्वच्छता के लिए नाखून छोटे और साफ रखें। 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शौचालय में चप्पल पहन कर जाएँ, घर से बाहर जाने पर या मिट्टी में खेलते समय चप्पल पहनें।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शौचालय को साफ रखें ताकि वहाँ कृमियों का प्रसार न हो। </a:t>
            </a: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लड़कियों को विशेष रूप से माहवारी के दौरान संतुलित और पौष्टिक आहार लेना चाहिए।   </a:t>
            </a: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सलाह दें कि लड़कियों की कम उम्र में शादी और गर्भवती होना सही नहीं है। </a:t>
            </a:r>
          </a:p>
          <a:p>
            <a:pPr lvl="0">
              <a:lnSpc>
                <a:spcPct val="110000"/>
              </a:lnSpc>
            </a:pP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मलेरिया और डेंगू से बचाव के लिए– मच्छरदानी का इस्तेमाल करें, लंबी बांह के कपड़े पहनें और अपने आस-पास सफाई रखें। 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	</a:t>
            </a:r>
            <a:r>
              <a:rPr lang="en-IN" sz="18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4D030-4A6F-2CC8-E306-982775AF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3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5E14-C5BB-2F04-304E-6EC0D291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120" y="-81915"/>
            <a:ext cx="9077960" cy="1325563"/>
          </a:xfrm>
        </p:spPr>
        <p:txBody>
          <a:bodyPr>
            <a:normAutofit/>
          </a:bodyPr>
          <a:lstStyle/>
          <a:p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महत्वपूर्ण समय पर साबुन से हाथ धोना 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923CF-8332-F339-DA64-4C18D0AD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36" y="4761656"/>
            <a:ext cx="8935221" cy="2127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95243-C60C-85FE-4B24-F6FCC7B958BD}"/>
              </a:ext>
            </a:extLst>
          </p:cNvPr>
          <p:cNvSpPr txBox="1"/>
          <p:nvPr/>
        </p:nvSpPr>
        <p:spPr>
          <a:xfrm>
            <a:off x="678181" y="1162368"/>
            <a:ext cx="4950460" cy="390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खाना छूने से पहले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खाना खाने से पहले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खाना खिलाने से पहले </a:t>
            </a:r>
            <a:endParaRPr lang="en-US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खाना पकाने से पहले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कचरा चुने के बाद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बाहर से आने के बाद </a:t>
            </a:r>
            <a:endParaRPr lang="en-US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शौचालय का उपयोग करने के बाद </a:t>
            </a:r>
            <a:endParaRPr lang="en-US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2DFF-9D05-4041-DD2E-A02D855B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23" y="1850571"/>
            <a:ext cx="7119398" cy="26174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CE189-B6EB-5C69-A4B8-F76C396C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T3 </a:t>
            </a:r>
            <a:r>
              <a:rPr lang="hi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कैंप / शिविर </a:t>
            </a:r>
            <a:endParaRPr lang="en-IN" sz="5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3"/>
            <a:ext cx="10684764" cy="4563491"/>
          </a:xfrm>
        </p:spPr>
        <p:txBody>
          <a:bodyPr>
            <a:normAutofit/>
          </a:bodyPr>
          <a:lstStyle/>
          <a:p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T3 </a:t>
            </a: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मतलब: 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टेस्ट-ट्रीट-टॉक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T3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कैम्प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दिन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</a:t>
            </a: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जिसमें अनीमिया के बारे में जागरूकता की जाती है 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T3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कैम्प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में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तीन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चरण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होते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हैं</a:t>
            </a:r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800" b="1" dirty="0">
                <a:solidFill>
                  <a:schemeClr val="accent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Test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जाँच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):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डिजिटल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हीमोग्लोबिनोमीटर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इनवेसिव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उपयोग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करके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अनीमिया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जाँच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endParaRPr lang="en-IN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800" b="1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Treat</a:t>
            </a:r>
            <a:r>
              <a:rPr lang="en-IN" sz="2800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उपचार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):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आयरन-फोलिक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एसिड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(IFA)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गोलियों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उपचार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आवश्यकता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अनुसार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रेफर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endParaRPr lang="en-IN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800" b="1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Talk</a:t>
            </a:r>
            <a:r>
              <a:rPr lang="en-IN" sz="2800" dirty="0">
                <a:solidFill>
                  <a:schemeClr val="accent5">
                    <a:lumMod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बात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करना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/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सलाह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देना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):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आयरन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प्रोटीन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विटामिन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से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भरपूर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पोषण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और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स्वस्थ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जीवनशैली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के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लिए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सलाह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IN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देना</a:t>
            </a:r>
            <a:r>
              <a:rPr lang="en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 </a:t>
            </a:r>
            <a:endParaRPr lang="en-US" sz="28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94174-D150-BA1E-2077-1343FFB9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/>
          </a:bodyPr>
          <a:lstStyle/>
          <a:p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 का सारांश 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20800"/>
            <a:ext cx="10934700" cy="5384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अनीमिया पोषण संबंधी और गैर पोषण संबंधी कारणों से हो सकता है।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संतुलित आहार लें, आयरन व विटामिन </a:t>
            </a:r>
            <a:r>
              <a:rPr lang="en-US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</a:t>
            </a: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युक्त खाद्य पदार्थ खाएँ। </a:t>
            </a: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हर हफ्ते स्कूल में दी जाने वाली IFA की नीली गोली लें।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प्रत्येक 6 माह पर कृमि मुक्ति की गोली एल्बेंडाज़ोल लें।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साबुन से हाथ धोने व अन्य स्वच्छता व्यवहारों का पालन करें।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माहवारी के दौरान अधिक खून बहने से खून की कमी हो सकती है। 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i-IN" sz="9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इसके अलावा लड़कों की शादी 21 साल से कम और लड़कियों की शादी 18 साल से कम उम्र में नहीं करनी चहिए। </a:t>
            </a:r>
            <a:endParaRPr lang="en-US" sz="9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/>
              <a:t>																					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0BB4-967F-67A2-A219-ADA3767A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AA25-2A57-9ACD-1914-FBC51E77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1278535"/>
          </a:xfrm>
        </p:spPr>
        <p:txBody>
          <a:bodyPr/>
          <a:lstStyle/>
          <a:p>
            <a:r>
              <a:rPr lang="hi-IN" dirty="0"/>
              <a:t>क्विज़ का समय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E970-20CC-F259-78BA-D0AC5095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>
            <a:normAutofit fontScale="32500" lnSpcReduction="20000"/>
          </a:bodyPr>
          <a:lstStyle/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विटामिन C से भरपूर तीन खाद्य पदार्थों के नाम बताइए? 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आयरन से भरपूर तीन खाद्य पदार्थों के नाम बताइए?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फोलेट से भरपूर तीन खाद्य पदार्थों के नाम बताइए?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en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 </a:t>
            </a: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का पूरा नाम?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कृमि मुक्ति के लिए दी जाने वाली टेबलेट का नाम?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en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 </a:t>
            </a: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लेने में सावधानियां (कोई दो)? 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en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T3 </a:t>
            </a: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मतलब?</a:t>
            </a:r>
          </a:p>
          <a:p>
            <a:pPr marL="741363" lvl="0" indent="-741363">
              <a:lnSpc>
                <a:spcPct val="107000"/>
              </a:lnSpc>
              <a:buSzPct val="100000"/>
              <a:buFont typeface="+mj-lt"/>
              <a:buAutoNum type="arabicPeriod"/>
            </a:pPr>
            <a:r>
              <a:rPr lang="hi-IN" sz="9600" kern="1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गैर पोषण संबंधी एनीमिया के कारण?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8CE7B-5C91-8780-D759-CDE1842E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i-IN" sz="53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</a:t>
            </a:r>
            <a:r>
              <a:rPr lang="hi-IN" sz="5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के </a:t>
            </a:r>
            <a:r>
              <a:rPr lang="hi-IN" sz="53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उद्देश्य:</a:t>
            </a:r>
            <a:br>
              <a:rPr lang="en-IN" sz="5300" i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IN" sz="53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B61564-45DB-D75A-485C-9BF9E9DB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i-IN" sz="36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सत्र के अंत में प्रतिभागी:</a:t>
            </a:r>
          </a:p>
          <a:p>
            <a:pPr marL="457200" lvl="1" indent="0">
              <a:buNone/>
            </a:pPr>
            <a:endParaRPr lang="hi-IN" sz="36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lvl="1" indent="0">
              <a:buNone/>
            </a:pPr>
            <a:r>
              <a:rPr lang="hi-IN" sz="32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अनीमिया को रोकने, इसकी जाँच व उपचार के बारे में जान पाएंगे। </a:t>
            </a:r>
            <a:endParaRPr lang="en-IN" sz="3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2DDFB-6AF1-A58F-2BBA-5BB42D85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F2100-02AC-FBC8-D58C-47CAD36A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561" y="1342832"/>
            <a:ext cx="5387521" cy="1026261"/>
          </a:xfrm>
        </p:spPr>
        <p:txBody>
          <a:bodyPr anchor="b">
            <a:normAutofit/>
          </a:bodyPr>
          <a:lstStyle/>
          <a:p>
            <a:r>
              <a:rPr lang="hi-IN" dirty="0"/>
              <a:t>अनीमिया पर क्विज</a:t>
            </a:r>
            <a:endParaRPr lang="en-US" sz="5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8508E-0BE7-F4B9-16EA-A36D10BB0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70" y="165871"/>
            <a:ext cx="1546203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DF6F-C083-A5C3-8E37-E0DBB4B6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504" y="2990817"/>
            <a:ext cx="5202695" cy="344670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10 </a:t>
            </a:r>
            <a:r>
              <a:rPr lang="hi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कथन- कथनों को ठीक से सुनें।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hi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आपको अगर कथन सही लगे तो अपने हाथ सिर पर रखें।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hi-IN" dirty="0"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hi-IN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आपको कथन गलत लगे तो हाथ अपनी कमर पर रखें।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E042B-6659-E1A9-7F82-D0554E2A1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4" y="3684772"/>
            <a:ext cx="2759650" cy="2752751"/>
          </a:xfrm>
          <a:prstGeom prst="rect">
            <a:avLst/>
          </a:prstGeom>
        </p:spPr>
      </p:pic>
      <p:sp>
        <p:nvSpPr>
          <p:cNvPr id="2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F3331-0959-CAD0-1174-56175C0A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5895-CC79-9A1B-A3A0-A05D2A5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8" y="365125"/>
            <a:ext cx="10515600" cy="567696"/>
          </a:xfrm>
        </p:spPr>
        <p:txBody>
          <a:bodyPr>
            <a:normAutofit fontScale="90000"/>
          </a:bodyPr>
          <a:lstStyle/>
          <a:p>
            <a:r>
              <a:rPr lang="hi-IN" dirty="0"/>
              <a:t>क्विज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F79B-6B9A-A182-5EEA-C32E1F8F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8" y="1230534"/>
            <a:ext cx="10515600" cy="526234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1.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विटामिन 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C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भोजन से आयरन लेने (अवशोषण/</a:t>
            </a:r>
            <a:r>
              <a:rPr lang="en-US" sz="20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Absorption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) में शरीर की मदद करता है।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01955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(सही) हाथ सर पर, खड़े रहें।</a:t>
            </a:r>
            <a:r>
              <a:rPr lang="hi-IN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पेट के कीड़े बच्चों में गैर-पोषण संबंधी अनीमिया का कारण बन सकते हैं।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01955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(सही) हाथ सर पर, खड़े रहें। 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साँस लेने और अनीमिया में कोई संबंध नहीं है।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01955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</a:t>
            </a:r>
            <a:r>
              <a:rPr lang="hi-I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) हाथ कमर </a:t>
            </a: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पर, खड़े रहें।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शरीर में ऑक्सीजन की कमी से साँस फूल जाती है और साँस लेने में मुश्किल होती है।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4.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लोहे के बर्तन में खाना बनाने से खाने में आयरन आ जाता है।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01955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(गलत) हाथ कमर पर, खड़े रहें।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इस बात का कोई प्रमाण नहीं है।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5.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हो सकता है, अनीमिया की स्थिति गंभीर होने तक अनीमिया के संकेत और लक्षण सही रूप से न दिखाई दें।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01955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(सही) हाथ सर पर, खड़े रहें।</a:t>
            </a:r>
            <a:r>
              <a:rPr lang="en-I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बहुत बार हल्की थकान नज़रअंदाज़ की जाती है।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3CF7-3848-FE67-035B-492093F8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AF429-4031-3BA8-5632-636F3D01F8F7}"/>
              </a:ext>
            </a:extLst>
          </p:cNvPr>
          <p:cNvSpPr txBox="1">
            <a:spLocks/>
          </p:cNvSpPr>
          <p:nvPr/>
        </p:nvSpPr>
        <p:spPr>
          <a:xfrm>
            <a:off x="441141" y="775658"/>
            <a:ext cx="10515600" cy="5925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6.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अनीमिया होने पर शरीर की त्वचा काली पड़ जाती है । </a:t>
            </a:r>
            <a:endParaRPr lang="hi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(गलत) हाथ कमर पर, खड़े रहें।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खून की कमी से त्वचा फीकी हो जाती है)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7.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भोजन के साथ चाय-कॉफी पीने से शरीर भोजन से आयरन अच्छी तरह से ले (अवशोषण/</a:t>
            </a:r>
            <a:r>
              <a:rPr lang="en-US" sz="2000" dirty="0"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absorption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) पाएगा।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(गलत) हाथ कमर पर, खड़े रहें।</a:t>
            </a:r>
            <a:r>
              <a:rPr lang="en-IN" sz="20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कोई भी कैफीन युक्त खाद्य पदार्थ आयरन के अवशोषण में बाधा डालेगा)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8.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शरीर स्वयं आयरन का निर्माण कर सकता है।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(गलत) हाथ कमर पर, खड़े रहें।</a:t>
            </a:r>
            <a:r>
              <a:rPr lang="en-US" sz="20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आयरन हमें भोजन से मिलता है।)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9.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शरीर से अधिक खून निकलने से अनीमिया हो सकता है।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66700" indent="0">
              <a:lnSpc>
                <a:spcPct val="107000"/>
              </a:lnSpc>
              <a:buNone/>
            </a:pPr>
            <a:r>
              <a:rPr lang="hi-IN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(सही) हाथ सर पर, खड़े रहें। 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10.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व्यक्तिगत स्वच्छता का अनीमिया से कोई संबंध नहीं है। 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66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(गलत) हाथ कमर पर, खड़े रहें।</a:t>
            </a:r>
            <a:r>
              <a:rPr lang="en-IN" sz="20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2000" dirty="0">
                <a:latin typeface="Calibri" panose="020F050202020403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व्यक्तिगत स्वच्छता और साफ-सफाई में साबुन से हाथ धोना शामिल है। गंदे हाथों से खाना खाने से कृमि संक्रमण/पेट के कीड़े हो सकते हैं और कृमि संक्रमण से अनीमिया हो सकता है।)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4590E-8247-44BD-71B7-099DDB59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9" y="1343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i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बार फिर अनीमिया के कारण देखें </a:t>
            </a:r>
            <a:endParaRPr lang="en-IN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D32C2-3C33-5813-D2F8-9231E50E1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438901"/>
              </p:ext>
            </p:extLst>
          </p:nvPr>
        </p:nvGraphicFramePr>
        <p:xfrm>
          <a:off x="928511" y="1460499"/>
          <a:ext cx="10515600" cy="503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82B27-F77C-9416-5FED-71671AB9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496" y="120939"/>
            <a:ext cx="7862954" cy="1003011"/>
          </a:xfrm>
        </p:spPr>
        <p:txBody>
          <a:bodyPr>
            <a:normAutofit/>
          </a:bodyPr>
          <a:lstStyle/>
          <a:p>
            <a:r>
              <a:rPr lang="hi-IN" sz="4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पोषण संबंधी अनीमिया को रोकना</a:t>
            </a:r>
            <a:endParaRPr lang="en-IN" sz="4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51D2ECE-2403-20C3-622D-BA5C618E8BB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9" y="337758"/>
            <a:ext cx="2186537" cy="2936025"/>
          </a:xfrm>
          <a:prstGeom prst="rect">
            <a:avLst/>
          </a:prstGeom>
        </p:spPr>
      </p:pic>
      <p:pic>
        <p:nvPicPr>
          <p:cNvPr id="5" name="Picture 4" descr="A group of cups of coffee and a drink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16606" y="3512881"/>
            <a:ext cx="1652642" cy="24220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778" y="1028700"/>
            <a:ext cx="8203135" cy="58293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i-IN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lvl="0" indent="0">
              <a:buNone/>
            </a:pPr>
            <a:r>
              <a:rPr lang="hi-IN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किशोर-किशोरियों को ज़रूर लेना चाहिये  </a:t>
            </a:r>
          </a:p>
          <a:p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 के भोजन में आयरन वाले खाद्य पदार्थ खाना जैसे कि हरी सब्ज़ियाँ</a:t>
            </a:r>
            <a:r>
              <a:rPr lang="en-US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विटामिन C से युक्त फल और सब्जियां</a:t>
            </a:r>
            <a:r>
              <a:rPr lang="en-US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हीम आयरन युक्त ख़ाना जैसे मांस</a:t>
            </a:r>
            <a:r>
              <a:rPr lang="en-US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मछली</a:t>
            </a:r>
            <a:r>
              <a:rPr lang="en-US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अंडा आदि। </a:t>
            </a:r>
          </a:p>
          <a:p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सही और संतुलित आहार लेना</a:t>
            </a:r>
          </a:p>
          <a:p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एक नीली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IFA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 गोली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(Iron Folic Acid)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हर हफ्ते।  </a:t>
            </a:r>
            <a:endParaRPr lang="en-IN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0"/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आयरन अवशोषक/सहायक खाना, जैसे नींबू, संतरा, मौसम्बी, आंवला, अमरूद आदि। </a:t>
            </a:r>
          </a:p>
          <a:p>
            <a:pPr lvl="0"/>
            <a:endParaRPr lang="en-IN" sz="20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hi-IN" sz="24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किशोर-किशोरियों को नहीं लेना चाहिये </a:t>
            </a:r>
            <a:endParaRPr lang="en-IN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भोजन के साथ आयरन अवरोधक/सप्रेसर्स जैसे चाय, कॉफी, सोडा, कैल्शियम (जैसे कि दूध) आदि का सेवन न करना।</a:t>
            </a:r>
          </a:p>
          <a:p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रोज फास्ट फूड, स्ट्रीट फूड और पैकेजड़ खाने का सेवन नहीं करें या अपने भोजन के बदले इसे न लें। इसमें 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hi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कुछ भी पोषण नहीं मिलता है। </a:t>
            </a:r>
            <a:r>
              <a:rPr lang="en-IN" sz="2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</a:t>
            </a:r>
            <a:r>
              <a:rPr lang="en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			</a:t>
            </a:r>
          </a:p>
        </p:txBody>
      </p:sp>
      <p:pic>
        <p:nvPicPr>
          <p:cNvPr id="7" name="Picture 6" descr="A blue round pill with black text&#10;&#10;Description automatically generated">
            <a:extLst>
              <a:ext uri="{FF2B5EF4-FFF2-40B4-BE49-F238E27FC236}">
                <a16:creationId xmlns:a16="http://schemas.microsoft.com/office/drawing/2014/main" id="{A92DE276-79A9-2E1B-12AC-6876C88F58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85855" y="3512881"/>
            <a:ext cx="1683354" cy="22942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0A519-A9AE-28FA-65E1-18124E1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WIFS </a:t>
            </a:r>
            <a:r>
              <a:rPr lang="hi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की</a:t>
            </a:r>
            <a:r>
              <a:rPr lang="en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hi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खुराक </a:t>
            </a:r>
            <a:r>
              <a:rPr lang="en-IN" sz="5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br>
              <a:rPr lang="hi-IN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hi-IN" sz="40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(Weekly Iron Folic Acid Supplementation)</a:t>
            </a:r>
            <a:endParaRPr lang="en-IN" sz="5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2" y="2071316"/>
            <a:ext cx="6952257" cy="4786684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स्कूल जाने वाले 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10-19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वर्ष के किशोर-किशोरियों को शिक्षक द्वारा एक नीली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IFA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की गोली सप्ताह में एक बार दी जाती है।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IFA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की गोली में 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60 mg </a:t>
            </a:r>
            <a:r>
              <a:rPr lang="en-IN" sz="24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आयरन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500 mcg 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फॉलिक ऐसिड, चीनी का लेप और नीला रंग रहता है। 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hi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स्कूल न जाने वाली 10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-19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वर्ष की किशोरियों को आँगनवाड़ी केंद्र पर राष्ट्रीय किशोर स्वास्थ्य कार्यक्रम के त्रैमासिक (तीन माह) किशोर स्वास्थ्य दिवस के माध्यम से नीली</a:t>
            </a:r>
            <a:r>
              <a:rPr lang="en-US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IFA</a:t>
            </a:r>
            <a:r>
              <a:rPr lang="hi-IN" sz="24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की गोली दी जाती है। </a:t>
            </a:r>
            <a:endParaRPr lang="en-US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algn="just">
              <a:buNone/>
            </a:pPr>
            <a:endParaRPr lang="en-IN" sz="24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200" r="1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AAC94-1A41-45D5-2941-35CB9E8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74CA-6F44-CD43-A2A7-D7042E112B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12974</TotalTime>
  <Words>2085</Words>
  <Application>Microsoft Office PowerPoint</Application>
  <PresentationFormat>Widescreen</PresentationFormat>
  <Paragraphs>226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Courier New</vt:lpstr>
      <vt:lpstr>Nirmala UI</vt:lpstr>
      <vt:lpstr>Office Theme</vt:lpstr>
      <vt:lpstr>1_Office Theme</vt:lpstr>
      <vt:lpstr>किशोरावस्था में अनीमिया पर प्रशिक्षण </vt:lpstr>
      <vt:lpstr>सत्र  4</vt:lpstr>
      <vt:lpstr>सत्र के उद्देश्य: </vt:lpstr>
      <vt:lpstr>अनीमिया पर क्विज</vt:lpstr>
      <vt:lpstr>क्विज</vt:lpstr>
      <vt:lpstr>PowerPoint Presentation</vt:lpstr>
      <vt:lpstr>एक बार फिर अनीमिया के कारण देखें </vt:lpstr>
      <vt:lpstr>पोषण संबंधी अनीमिया को रोकना</vt:lpstr>
      <vt:lpstr>WIFS की खुराक   (Weekly Iron Folic Acid Supplementation)</vt:lpstr>
      <vt:lpstr>IFA की गोली का पूरा फायदा लेने के लिए: </vt:lpstr>
      <vt:lpstr>IFA की गोली खाने से होने वाली कुछ संभावित असुविधाएं</vt:lpstr>
      <vt:lpstr>पोषण और खाद्य समूह</vt:lpstr>
      <vt:lpstr>PowerPoint Presentation</vt:lpstr>
      <vt:lpstr>खेल: संयुक्ता की दावत </vt:lpstr>
      <vt:lpstr>PowerPoint Presentation</vt:lpstr>
      <vt:lpstr>PowerPoint Presentation</vt:lpstr>
      <vt:lpstr>पोषण का संतुलन रखना </vt:lpstr>
      <vt:lpstr>पोषण का संतुलन रखना </vt:lpstr>
      <vt:lpstr>एक बार फिर अनीमिया के कारण देखें </vt:lpstr>
      <vt:lpstr>गैर पोषण संबंधी अनीमिया को रोकना</vt:lpstr>
      <vt:lpstr>महत्वपूर्ण समय पर साबुन से हाथ धोना </vt:lpstr>
      <vt:lpstr>T3 कैंप / शिविर </vt:lpstr>
      <vt:lpstr>सत्र का सारांश </vt:lpstr>
      <vt:lpstr>क्विज़ का समय!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Varsha Chanda, Envisions</dc:creator>
  <cp:lastModifiedBy>Mazhar khan</cp:lastModifiedBy>
  <cp:revision>78</cp:revision>
  <dcterms:created xsi:type="dcterms:W3CDTF">2023-09-30T13:18:15Z</dcterms:created>
  <dcterms:modified xsi:type="dcterms:W3CDTF">2024-01-08T16:01:53Z</dcterms:modified>
</cp:coreProperties>
</file>