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491" r:id="rId2"/>
    <p:sldId id="413" r:id="rId3"/>
    <p:sldId id="395" r:id="rId4"/>
    <p:sldId id="398" r:id="rId5"/>
    <p:sldId id="399" r:id="rId6"/>
    <p:sldId id="487" r:id="rId7"/>
    <p:sldId id="490" r:id="rId8"/>
    <p:sldId id="419" r:id="rId9"/>
    <p:sldId id="401" r:id="rId10"/>
    <p:sldId id="403" r:id="rId11"/>
    <p:sldId id="404" r:id="rId12"/>
    <p:sldId id="405" r:id="rId13"/>
    <p:sldId id="454" r:id="rId14"/>
    <p:sldId id="45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B682EC9-D0B0-3457-6B73-296B35B2B7DD}" name="Vyoma Sunil Dalal" initials="VSD" userId="S::vdalal@unicef.org::7114e92b-d429-478a-adee-604c7255f6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BA"/>
    <a:srgbClr val="F6BA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–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–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84"/>
    <p:restoredTop sz="95563"/>
  </p:normalViewPr>
  <p:slideViewPr>
    <p:cSldViewPr snapToGrid="0">
      <p:cViewPr varScale="1">
        <p:scale>
          <a:sx n="113" d="100"/>
          <a:sy n="113" d="100"/>
        </p:scale>
        <p:origin x="5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5548E-BC6B-BE46-AAEA-3A4FE8026627}" type="datetimeFigureOut">
              <a:rPr lang="en-US" smtClean="0"/>
              <a:t>1/9/24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1B323-E319-F14D-A5B9-41B4CB6E2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7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91B323-E319-F14D-A5B9-41B4CB6E2B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4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Thisslide</a:t>
            </a:r>
            <a:r>
              <a:rPr lang="en-US" dirty="0"/>
              <a:t> is for use of the trainers in </a:t>
            </a:r>
            <a:r>
              <a:rPr lang="en-US" dirty="0" err="1"/>
              <a:t>ToT</a:t>
            </a:r>
            <a:r>
              <a:rPr lang="en-US" dirty="0"/>
              <a:t>. Not to be given to Teachers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1B323-E319-F14D-A5B9-41B4CB6E2B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06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1FA6E-2E17-7F9D-0901-E8DA2C05F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B6C999-E920-99EB-AC8C-1BD751A57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5D35C-FC8C-B8B1-421E-4D40ED91C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A4FE-225B-784F-892F-D02D20B0F2F4}" type="datetimeFigureOut">
              <a:rPr lang="en-US" smtClean="0"/>
              <a:t>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BB156-C6B2-1DFE-1465-B1DD1A3DB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EDDD2-7383-000B-06DF-EFF1143D3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2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B49D2-43D6-E03B-D1EB-73B42A460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E6FBBE-02EA-45E3-768A-A2B4FEA287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EF4ED-BA1C-146D-FE7E-B0D0A829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A4FE-225B-784F-892F-D02D20B0F2F4}" type="datetimeFigureOut">
              <a:rPr lang="en-US" smtClean="0"/>
              <a:t>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B64B2-C8F5-DB79-D3E3-FAD3C39A4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1752A-0B1A-D2D5-D026-03F1BC0E7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5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0D98FE-5A0D-01F5-0CFE-B383D32D1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8C2CA9-45D2-F373-B88E-D5FB7C260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8731E-E7FB-5012-63C1-C1451BBCA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A4FE-225B-784F-892F-D02D20B0F2F4}" type="datetimeFigureOut">
              <a:rPr lang="en-US" smtClean="0"/>
              <a:t>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91709-B496-2B18-F5F0-9F8BC01A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3DDD8-1CD0-2459-1DEA-855F7A937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2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8BAAD-36E9-BB18-4097-7679083BE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24333-BEA3-1A79-F31E-A784C7203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5874C-4B3E-0571-F24F-98E729299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A4FE-225B-784F-892F-D02D20B0F2F4}" type="datetimeFigureOut">
              <a:rPr lang="en-US" smtClean="0"/>
              <a:t>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07AFC-58E5-E7ED-B114-A9E680B8C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B9CAA-4517-9736-5A8B-B74DD61F4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87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3E093-3A4F-607F-8011-AE763F86E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4C884-0DBD-ACDF-E3B8-98F6A7FB5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56A2F-DA26-1A69-B4DC-2479A1AC2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A4FE-225B-784F-892F-D02D20B0F2F4}" type="datetimeFigureOut">
              <a:rPr lang="en-US" smtClean="0"/>
              <a:t>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266A1-456C-97AF-3C8D-242B1EFD6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95E0A-7469-C4A9-DFE5-A9FB827A5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8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7AA9A-0A09-F2C5-029D-BA606DEB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5938C-9BA5-BE21-9C36-4B84F12A9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2EDC7C-7A82-589A-E812-93BBD60D6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C485D-1CF1-0A42-3227-6A5BCA3FE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A4FE-225B-784F-892F-D02D20B0F2F4}" type="datetimeFigureOut">
              <a:rPr lang="en-US" smtClean="0"/>
              <a:t>1/9/24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C98D3-344A-9D06-7756-5E66CC155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C07AD-D6CA-82FC-4709-E161EB268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5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6A1EB-CE44-5971-38D0-52BECD877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A07A1-79C4-5643-7B54-E7A03F2B1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1B66F-70C7-D9B5-BD71-278154ED9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7D54E-180C-9D47-DEB7-69347D028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E3B629-46BB-932A-0C21-FA09607007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0CA413-31BD-D2ED-A5A7-0B86A2766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A4FE-225B-784F-892F-D02D20B0F2F4}" type="datetimeFigureOut">
              <a:rPr lang="en-US" smtClean="0"/>
              <a:t>1/9/24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DC142B-3ACF-6FC9-402C-6E673C54C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0B7E4E-85FC-E91F-3453-1FA5FA95F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2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E81FA-D912-8CEF-22A2-7F4823222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12477C-2C8E-F6CE-E12B-B29743C05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A4FE-225B-784F-892F-D02D20B0F2F4}" type="datetimeFigureOut">
              <a:rPr lang="en-US" smtClean="0"/>
              <a:t>1/9/24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F32FA7-831D-C4D0-7D8D-89F665617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C8136D-EE9A-77F0-3085-52D4BD1FE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1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13DD96-8193-E833-68B1-A0748912A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A4FE-225B-784F-892F-D02D20B0F2F4}" type="datetimeFigureOut">
              <a:rPr lang="en-US" smtClean="0"/>
              <a:t>1/9/24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B31051-C412-7CE1-56F9-78524071E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57DD1-F71E-E4E7-DC80-7BC27276E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9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B8ADF-D60D-E91E-A35E-7D82ECCA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4B7F8-D923-EF5B-AA09-89C3C1CB3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5BAA1A-E4B1-5BED-0A40-54B480D204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9FAF18-0F08-DD77-D7DA-5C03C3D20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A4FE-225B-784F-892F-D02D20B0F2F4}" type="datetimeFigureOut">
              <a:rPr lang="en-US" smtClean="0"/>
              <a:t>1/9/24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B529E2-BAD4-0912-1439-652F81B05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2E1E9-153C-8C99-59C2-60161DA6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2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2CDD0-866E-D7B3-CF8C-9EA4B8931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006374-4FC7-1097-49F7-8B450C5AEF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556B2-9E1E-F5CB-A6A9-5C71A4AD5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2C0EEF-5695-9D22-8E04-93D31C340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A4FE-225B-784F-892F-D02D20B0F2F4}" type="datetimeFigureOut">
              <a:rPr lang="en-US" smtClean="0"/>
              <a:t>1/9/24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7E32A-B937-2FA5-B2CE-556A3D18D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52D4D-B79E-E878-F3CA-38071B1D4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0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8AA898-39BF-6E35-7F2E-7F9CB2F29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7B2A3-637E-04E2-99DE-9A5899129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4289E-C110-7162-4297-8DA7D1C6D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1A4FE-225B-784F-892F-D02D20B0F2F4}" type="datetimeFigureOut">
              <a:rPr lang="en-US" smtClean="0"/>
              <a:t>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4AC07-484D-0AEA-AF80-9942016627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0731C-6AC8-0B92-FD56-A7CDA264A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374CA-6F44-CD43-A2A7-D7042E11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1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accent1">
                <a:lumMod val="75000"/>
              </a:schemeClr>
            </a:gs>
            <a:gs pos="40000">
              <a:schemeClr val="accent1">
                <a:lumMod val="50000"/>
              </a:schemeClr>
            </a:gs>
            <a:gs pos="91000">
              <a:srgbClr val="00B0F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7F1AF47-AE98-4034-BD91-1976FA4D9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EC0EE2B-2029-48DD-893D-F528E651B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0" y="8482"/>
            <a:ext cx="3568276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AE1D08-1ED1-4F59-B42F-4D8EA33DC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A79B912-88EA-4640-BDEB-51B3B11A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DAB7CD-CD8B-95D4-3ACD-16D96BC04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180" y="2862471"/>
            <a:ext cx="3041803" cy="2907802"/>
          </a:xfrm>
        </p:spPr>
        <p:txBody>
          <a:bodyPr anchor="t">
            <a:normAutofit/>
          </a:bodyPr>
          <a:lstStyle/>
          <a:p>
            <a:pPr algn="r"/>
            <a:r>
              <a:rPr lang="mr-IN" sz="4000" dirty="0" err="1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किशोरवयीन</a:t>
            </a:r>
            <a:r>
              <a:rPr lang="mr-IN" sz="4000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मुलांमधील </a:t>
            </a:r>
            <a:r>
              <a:rPr lang="mr-IN" sz="4000" dirty="0" err="1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एनिमिया</a:t>
            </a:r>
            <a:r>
              <a:rPr lang="mr-IN" sz="4000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वर प्रशिक्षण </a:t>
            </a:r>
            <a:br>
              <a:rPr lang="en-US" sz="4000" dirty="0">
                <a:solidFill>
                  <a:srgbClr val="FFFFFF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3B6102D-05A4-274C-EA43-DADEB6475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732" y="688600"/>
            <a:ext cx="3041803" cy="1655316"/>
          </a:xfrm>
        </p:spPr>
        <p:txBody>
          <a:bodyPr anchor="b">
            <a:noAutofit/>
          </a:bodyPr>
          <a:lstStyle/>
          <a:p>
            <a:pPr algn="l"/>
            <a:endParaRPr lang="hi-IN" dirty="0">
              <a:solidFill>
                <a:srgbClr val="FFFFFF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algn="l"/>
            <a:endParaRPr lang="hi-IN" dirty="0">
              <a:solidFill>
                <a:srgbClr val="FFFFFF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algn="r"/>
            <a:r>
              <a:rPr lang="mr-IN" sz="2800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शालेय शिक्षकांसाठी संवाद कौशल्ये </a:t>
            </a:r>
            <a:endParaRPr lang="en-US" sz="2800" dirty="0">
              <a:solidFill>
                <a:srgbClr val="FFFF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r"/>
            <a:r>
              <a:rPr lang="hi-IN" dirty="0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मॉडयूल</a:t>
            </a:r>
            <a:r>
              <a:rPr lang="en-IN" dirty="0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>
                <a:solidFill>
                  <a:srgbClr val="FFFFFF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1- </a:t>
            </a:r>
            <a:r>
              <a:rPr lang="hi-IN" dirty="0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सत्र </a:t>
            </a:r>
            <a:r>
              <a:rPr lang="en-US" dirty="0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2</a:t>
            </a:r>
            <a:r>
              <a:rPr lang="en-US" dirty="0">
                <a:solidFill>
                  <a:srgbClr val="FFFFFF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endParaRPr lang="en-IN" dirty="0">
              <a:solidFill>
                <a:schemeClr val="bg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algn="l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A305478-BD26-99FF-EDF6-1285134C31E3}"/>
              </a:ext>
            </a:extLst>
          </p:cNvPr>
          <p:cNvSpPr txBox="1">
            <a:spLocks/>
          </p:cNvSpPr>
          <p:nvPr/>
        </p:nvSpPr>
        <p:spPr>
          <a:xfrm>
            <a:off x="626472" y="274031"/>
            <a:ext cx="3052293" cy="2107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994C54DC-5BE3-9C01-F9AA-531C084A0540}"/>
              </a:ext>
            </a:extLst>
          </p:cNvPr>
          <p:cNvSpPr txBox="1">
            <a:spLocks/>
          </p:cNvSpPr>
          <p:nvPr/>
        </p:nvSpPr>
        <p:spPr>
          <a:xfrm>
            <a:off x="545501" y="2746713"/>
            <a:ext cx="3214233" cy="13823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6D28496-0FE1-C5B8-13EC-6D7258A08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180" y="55415"/>
            <a:ext cx="6715819" cy="62352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ADD261E6-7CB3-ABCF-8576-B2251B8CAE21}"/>
              </a:ext>
            </a:extLst>
          </p:cNvPr>
          <p:cNvGrpSpPr/>
          <p:nvPr/>
        </p:nvGrpSpPr>
        <p:grpSpPr>
          <a:xfrm>
            <a:off x="5476180" y="4780509"/>
            <a:ext cx="6752713" cy="2069009"/>
            <a:chOff x="2783823" y="150357"/>
            <a:chExt cx="7168592" cy="245638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70362B9-4CED-6B30-23CC-0EED1B79BBF2}"/>
                </a:ext>
              </a:extLst>
            </p:cNvPr>
            <p:cNvGrpSpPr/>
            <p:nvPr/>
          </p:nvGrpSpPr>
          <p:grpSpPr>
            <a:xfrm>
              <a:off x="2783823" y="150357"/>
              <a:ext cx="7168592" cy="2456386"/>
              <a:chOff x="2398542" y="1808841"/>
              <a:chExt cx="7168592" cy="2456386"/>
            </a:xfrm>
            <a:solidFill>
              <a:schemeClr val="bg1"/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12C495A-7C39-38FD-350E-7368E01EC977}"/>
                  </a:ext>
                </a:extLst>
              </p:cNvPr>
              <p:cNvSpPr/>
              <p:nvPr/>
            </p:nvSpPr>
            <p:spPr>
              <a:xfrm>
                <a:off x="2398542" y="2985067"/>
                <a:ext cx="7168592" cy="12801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Right Triangle 52">
                <a:extLst>
                  <a:ext uri="{FF2B5EF4-FFF2-40B4-BE49-F238E27FC236}">
                    <a16:creationId xmlns:a16="http://schemas.microsoft.com/office/drawing/2014/main" id="{22A374A5-82E6-5E8B-180B-F28622045E65}"/>
                  </a:ext>
                </a:extLst>
              </p:cNvPr>
              <p:cNvSpPr/>
              <p:nvPr/>
            </p:nvSpPr>
            <p:spPr>
              <a:xfrm flipH="1">
                <a:off x="6124135" y="1808841"/>
                <a:ext cx="2334394" cy="245367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5A014FE-A0AA-3BD1-3AA3-51CBDCAEFCA7}"/>
                  </a:ext>
                </a:extLst>
              </p:cNvPr>
              <p:cNvSpPr/>
              <p:nvPr/>
            </p:nvSpPr>
            <p:spPr>
              <a:xfrm>
                <a:off x="8439373" y="1821273"/>
                <a:ext cx="1127761" cy="116487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8" name="Picture 47" descr="A blue and black logo&#10;&#10;Description automatically generated">
              <a:extLst>
                <a:ext uri="{FF2B5EF4-FFF2-40B4-BE49-F238E27FC236}">
                  <a16:creationId xmlns:a16="http://schemas.microsoft.com/office/drawing/2014/main" id="{C9ACCFC9-D166-074E-F435-DB21F7578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6062" y="1922121"/>
              <a:ext cx="1526945" cy="476767"/>
            </a:xfrm>
            <a:prstGeom prst="rect">
              <a:avLst/>
            </a:prstGeom>
          </p:spPr>
        </p:pic>
        <p:pic>
          <p:nvPicPr>
            <p:cNvPr id="49" name="Picture 48" descr="A logo with a child climbing up the stairs&#10;&#10;Description automatically generated">
              <a:extLst>
                <a:ext uri="{FF2B5EF4-FFF2-40B4-BE49-F238E27FC236}">
                  <a16:creationId xmlns:a16="http://schemas.microsoft.com/office/drawing/2014/main" id="{C3286057-626D-DE81-87E3-19A0394B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51764" y="1922121"/>
              <a:ext cx="1346357" cy="514785"/>
            </a:xfrm>
            <a:prstGeom prst="rect">
              <a:avLst/>
            </a:prstGeom>
          </p:spPr>
        </p:pic>
        <p:pic>
          <p:nvPicPr>
            <p:cNvPr id="50" name="Picture 49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2DA4A7E1-CA29-8E2C-1453-869564C40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24292" y="1751922"/>
              <a:ext cx="1330580" cy="718513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A4D7B1DF-2854-A66D-F54B-6DC4E46BA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11738" y="454577"/>
              <a:ext cx="1640677" cy="2128237"/>
            </a:xfrm>
            <a:prstGeom prst="rect">
              <a:avLst/>
            </a:prstGeom>
          </p:spPr>
        </p:pic>
      </p:grpSp>
      <p:sp>
        <p:nvSpPr>
          <p:cNvPr id="2" name="Subtitle 4">
            <a:extLst>
              <a:ext uri="{FF2B5EF4-FFF2-40B4-BE49-F238E27FC236}">
                <a16:creationId xmlns:a16="http://schemas.microsoft.com/office/drawing/2014/main" id="{2BB7C277-314F-A427-C68C-CCEF33E22EC7}"/>
              </a:ext>
            </a:extLst>
          </p:cNvPr>
          <p:cNvSpPr txBox="1">
            <a:spLocks/>
          </p:cNvSpPr>
          <p:nvPr/>
        </p:nvSpPr>
        <p:spPr>
          <a:xfrm>
            <a:off x="196651" y="-131683"/>
            <a:ext cx="3214233" cy="13823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904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5B9636-AF3A-B299-85DC-DCDE9BB8E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mr-IN" sz="2800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शिक्षक/ समन्वयक यांची जबाबदारी</a:t>
            </a:r>
            <a:endParaRPr lang="en-US" sz="2800" dirty="0">
              <a:solidFill>
                <a:srgbClr val="FFFF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7AA57-030E-68D6-7F8A-4B5F3153F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mr-IN" sz="2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एनेमियाचे संकेत आणि लक्षणे ओळखणे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mr-IN" sz="2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नखे आणि जिभेच्या रंगाची तपासणी करून एनिमिया असण्याची शक्यता असलेल्या मुलांना ओळखणे.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mr-IN" sz="2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अश्या मुलांच्या पालकांशी संवाद साधून मुलांची तपासणी करण्यासाठी त्यांना विनंती करणे.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mr-IN" sz="2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पालकांना नजीकच्या सरकारी रुग्णालयात पाठवणे.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mr-IN" sz="2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मुलांना आणि पालकांना एनेमियाच्या प्रतिबंधक उपाय योजना सांगणे, त्यांना साप्ताहिक </a:t>
            </a:r>
            <a:r>
              <a:rPr lang="en-US" sz="2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IFA </a:t>
            </a:r>
            <a:r>
              <a:rPr lang="mr-IN" sz="2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चा पूरक उपचार घेण्यासाठी मार्गदर्शन करणे. 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mr-IN" sz="2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शाळेत निश्चित केलेल्या दिवशी </a:t>
            </a:r>
            <a:r>
              <a:rPr lang="en-US" sz="2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IFA </a:t>
            </a:r>
            <a:r>
              <a:rPr lang="mr-IN" sz="2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दिल्या जातील आणि त्या गोळ्या विद्यार्थी घेतील याची खात्री करणे</a:t>
            </a:r>
            <a:endParaRPr lang="en-US" sz="2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9266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1C2E4-29BD-1F2E-625C-F3054929A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उजळणी करूया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FDD2E-2FC1-7668-70B4-423F14D7A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mr-IN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एनेमिया म्हणजे लाल </a:t>
            </a: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mr-IN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रक्त पेशींमध्ये निर्माण होणारी लोहाची कमतरता, त्यामुळे शरीरातील अवयवांना योग्य प्रमाणात ऑक्सिजन मिळत नाही</a:t>
            </a:r>
            <a:endParaRPr lang="en-US" sz="3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mr-IN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कमी ऑक्सिजन </a:t>
            </a: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= </a:t>
            </a:r>
            <a:r>
              <a:rPr lang="mr-IN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कमी ऊर्जा ज्यामुळे थकवा आणि अशक्तपणा येतो.</a:t>
            </a:r>
            <a:endParaRPr lang="en-US" sz="3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r>
              <a:rPr lang="mr-IN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त्वचा, नखे, आणि डोळ्यांच्या आतील त्वचा लोहाच्या कमतरतेने पांढरी दिसते. </a:t>
            </a: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r>
              <a:rPr lang="mr-IN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अवयवांना कमी ऑक्सिजन मिळाल्याने थोड्या श्रमाने दम लागतो. </a:t>
            </a: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r>
              <a:rPr lang="mr-IN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चक्कर येतात, डोके हलके पडते</a:t>
            </a: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r>
              <a:rPr lang="mr-IN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नखे ठिसूळ होतात आणि सहज तुटतात</a:t>
            </a: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r>
              <a:rPr lang="mr-IN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केस गळतात स्नायू कमजोर होतात. </a:t>
            </a: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7743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035B0-D06B-3AFC-F321-3F4EB95B9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उजळणी करूया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D5BBA-5FA4-B9BD-7D35-79004F605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1157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mr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मुलांमधील एनिमिया चिंतेचा विषय आहे कारण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mr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त्याने मुलांच्या अभ्यास आणि शैक्षणिक प्रगतीवर परिणाम होतो. 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mr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जर योग्य वेळी उपचार केले नाही तर करियर, शरीरीक प्रगती खुंटते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mr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त्यांच्या कार्य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mr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क्षमतेवर परिणाम होतो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mr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सौम्य एनेमिया असेल तर त्याची लक्षणे दिसत नाही, या काळात       प्रतिबंधक उपाय देखील परिणामी ठरतात. 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mr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जेव्हा शरीरातील लोहाची पातळी योग्य होते,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mr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एनेमियाची  लक्षणे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 </a:t>
            </a:r>
            <a:r>
              <a:rPr lang="mr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नाहीशी होतात.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mr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मुले शाळेत प्रगती करू लागतात, शरीर सुदृढ होते, त्वचा नखे आणि केस चांगले होतात. 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2010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73576-8479-F416-C6DA-63F6063B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b="1" kern="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कृती करण्यासाठी चे मुद्दे </a:t>
            </a:r>
            <a:r>
              <a:rPr lang="en-IN" b="1" kern="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br>
              <a:rPr lang="en-IN" sz="2800" kern="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9CEBC-6D13-3445-B57D-A9096C300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SzPts val="1200"/>
              <a:buFont typeface="Calibri" panose="020F0502020204030204" pitchFamily="34" charset="0"/>
              <a:buAutoNum type="arabicPeriod"/>
            </a:pPr>
            <a:r>
              <a:rPr lang="mr-IN" sz="3200" kern="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या सत्रात आपण </a:t>
            </a:r>
            <a:r>
              <a:rPr lang="mr-IN" sz="3200" kern="100" spc="0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काय शिकलो </a:t>
            </a:r>
            <a:r>
              <a:rPr lang="en-IN" sz="3200" kern="100" spc="0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 </a:t>
            </a:r>
            <a:endParaRPr lang="en-IN" sz="1800" kern="100" spc="0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200"/>
              <a:buFont typeface="Calibri" panose="020F0502020204030204" pitchFamily="34" charset="0"/>
              <a:buAutoNum type="arabicPeriod"/>
            </a:pPr>
            <a:r>
              <a:rPr lang="mr-IN" sz="3200" kern="100" spc="0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या सत्रात आपण जे शिकलो त्याचा तुम्ही विद्यार्थी आणि पालक यांच्या सोबत चर्चा करताना कसा उपयोग कराल.</a:t>
            </a:r>
            <a:r>
              <a:rPr lang="en-IN" sz="3200" kern="100" spc="0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   </a:t>
            </a:r>
            <a:endParaRPr lang="en-IN" sz="1800" kern="100" spc="0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4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2881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15EAC-23DD-96AA-14DD-4D8137948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63" y="18256"/>
            <a:ext cx="10515600" cy="1108796"/>
          </a:xfrm>
        </p:spPr>
        <p:txBody>
          <a:bodyPr/>
          <a:lstStyle/>
          <a:p>
            <a:r>
              <a:rPr lang="mr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प्रश्न मंजुषा 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61E19-F39F-BF04-1899-2A5FB0835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7241" y="264698"/>
            <a:ext cx="7867043" cy="632860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0000"/>
              </a:lnSpc>
              <a:buSzPts val="1200"/>
              <a:buFont typeface="Calibri" panose="020F0502020204030204" pitchFamily="34" charset="0"/>
              <a:buAutoNum type="arabicPeriod"/>
            </a:pPr>
            <a:r>
              <a:rPr lang="mr-IN" sz="1800" kern="100" spc="0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एनेमिया म्हणजे </a:t>
            </a:r>
            <a:endParaRPr lang="en-IN" sz="1800" kern="100" spc="0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42950" lvl="1" indent="-285750">
              <a:lnSpc>
                <a:spcPct val="110000"/>
              </a:lnSpc>
              <a:buSzPts val="1200"/>
              <a:buFont typeface="Calibri" panose="020F0502020204030204" pitchFamily="34" charset="0"/>
              <a:buAutoNum type="alphaLcPeriod"/>
            </a:pPr>
            <a:r>
              <a:rPr lang="mr-IN" sz="1800" kern="100" spc="-5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रक्तात लोह कमी होणे </a:t>
            </a:r>
            <a:endParaRPr lang="en-IN" sz="1800" kern="100" spc="-5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42950" lvl="1" indent="-285750">
              <a:lnSpc>
                <a:spcPct val="110000"/>
              </a:lnSpc>
              <a:buSzPts val="1200"/>
              <a:buFont typeface="Calibri" panose="020F0502020204030204" pitchFamily="34" charset="0"/>
              <a:buAutoNum type="alphaLcPeriod"/>
            </a:pPr>
            <a:r>
              <a:rPr lang="mr-IN" sz="1800" kern="100" spc="-5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रक्ताची हानी होणे </a:t>
            </a:r>
            <a:endParaRPr lang="en-IN" sz="1800" kern="100" spc="-5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42950" lvl="1" indent="-285750">
              <a:lnSpc>
                <a:spcPct val="110000"/>
              </a:lnSpc>
              <a:buSzPts val="1200"/>
              <a:buFont typeface="Calibri" panose="020F0502020204030204" pitchFamily="34" charset="0"/>
              <a:buAutoNum type="alphaLcPeriod"/>
            </a:pPr>
            <a:r>
              <a:rPr lang="mr-IN" sz="1800" kern="100" spc="-5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त्वचा पांढरी होणे </a:t>
            </a:r>
            <a:r>
              <a:rPr lang="en-IN" sz="1800" kern="100" spc="-5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342900" lvl="0" indent="-342900">
              <a:lnSpc>
                <a:spcPct val="110000"/>
              </a:lnSpc>
              <a:buSzPts val="1200"/>
              <a:buFont typeface="Calibri" panose="020F0502020204030204" pitchFamily="34" charset="0"/>
              <a:buAutoNum type="arabicPeriod"/>
            </a:pPr>
            <a:r>
              <a:rPr lang="mr-IN" sz="1800" kern="100" spc="0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एनेमियाची लक्षणे </a:t>
            </a:r>
            <a:r>
              <a:rPr lang="en-IN" sz="1800" kern="100" spc="0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marL="742950" lvl="1" indent="-285750">
              <a:lnSpc>
                <a:spcPct val="110000"/>
              </a:lnSpc>
              <a:buSzPts val="1200"/>
              <a:buFont typeface="Calibri" panose="020F0502020204030204" pitchFamily="34" charset="0"/>
              <a:buAutoNum type="alphaLcPeriod"/>
            </a:pPr>
            <a:r>
              <a:rPr lang="mr-IN" sz="1800" kern="100" spc="-5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चक्कर येणे </a:t>
            </a:r>
            <a:endParaRPr lang="en-IN" sz="1800" kern="100" spc="-5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42950" lvl="1" indent="-285750">
              <a:lnSpc>
                <a:spcPct val="110000"/>
              </a:lnSpc>
              <a:buSzPts val="1200"/>
              <a:buFont typeface="Calibri" panose="020F0502020204030204" pitchFamily="34" charset="0"/>
              <a:buAutoNum type="alphaLcPeriod"/>
            </a:pPr>
            <a:r>
              <a:rPr lang="mr-IN" sz="1800" kern="100" spc="-5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केस गळणे </a:t>
            </a:r>
            <a:endParaRPr lang="en-IN" sz="1800" kern="100" spc="-5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42950" lvl="1" indent="-285750">
              <a:lnSpc>
                <a:spcPct val="110000"/>
              </a:lnSpc>
              <a:buSzPts val="1200"/>
              <a:buFont typeface="Calibri" panose="020F0502020204030204" pitchFamily="34" charset="0"/>
              <a:buAutoNum type="alphaLcPeriod"/>
            </a:pPr>
            <a:r>
              <a:rPr lang="mr-IN" sz="1800" kern="100" spc="-5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हात आणि चेहरा सुजणे</a:t>
            </a:r>
            <a:endParaRPr lang="en-IN" sz="1800" kern="100" spc="-5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42950" lvl="1" indent="-285750">
              <a:lnSpc>
                <a:spcPct val="110000"/>
              </a:lnSpc>
              <a:buSzPts val="1200"/>
              <a:buFont typeface="Calibri" panose="020F0502020204030204" pitchFamily="34" charset="0"/>
              <a:buAutoNum type="alphaLcPeriod"/>
            </a:pPr>
            <a:r>
              <a:rPr lang="mr-IN" sz="1800" kern="100" spc="-5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वरील सर्व</a:t>
            </a:r>
            <a:endParaRPr lang="en-IN" sz="1800" kern="100" spc="-5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0" indent="-342900">
              <a:lnSpc>
                <a:spcPct val="110000"/>
              </a:lnSpc>
              <a:buSzPts val="1200"/>
              <a:buFont typeface="Calibri" panose="020F0502020204030204" pitchFamily="34" charset="0"/>
              <a:buAutoNum type="arabicPeriod"/>
            </a:pPr>
            <a:r>
              <a:rPr lang="en-IN" sz="1800" kern="100" spc="0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11-15 </a:t>
            </a:r>
            <a:r>
              <a:rPr lang="mr-IN" sz="1800" kern="100" spc="0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वयोगटात किती Hb असले तर एनेमिया असतो </a:t>
            </a:r>
            <a:r>
              <a:rPr lang="en-IN" sz="1800" kern="100" spc="0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marL="742950" lvl="1" indent="-285750">
              <a:lnSpc>
                <a:spcPct val="110000"/>
              </a:lnSpc>
              <a:buSzPts val="1200"/>
              <a:buFont typeface="Calibri" panose="020F0502020204030204" pitchFamily="34" charset="0"/>
              <a:buAutoNum type="alphaLcPeriod"/>
            </a:pPr>
            <a:r>
              <a:rPr lang="en-IN" sz="1800" kern="100" spc="-5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&lt; 11.0 </a:t>
            </a:r>
          </a:p>
          <a:p>
            <a:pPr marL="742950" lvl="1" indent="-285750">
              <a:lnSpc>
                <a:spcPct val="110000"/>
              </a:lnSpc>
              <a:buSzPts val="1200"/>
              <a:buFont typeface="Calibri" panose="020F0502020204030204" pitchFamily="34" charset="0"/>
              <a:buAutoNum type="alphaLcPeriod"/>
            </a:pPr>
            <a:r>
              <a:rPr lang="en-IN" sz="1800" kern="100" spc="-5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&lt; 12.0</a:t>
            </a:r>
          </a:p>
          <a:p>
            <a:pPr marL="742950" lvl="1" indent="-285750">
              <a:lnSpc>
                <a:spcPct val="110000"/>
              </a:lnSpc>
              <a:buSzPts val="1200"/>
              <a:buFont typeface="Calibri" panose="020F0502020204030204" pitchFamily="34" charset="0"/>
              <a:buAutoNum type="alphaLcPeriod"/>
            </a:pPr>
            <a:r>
              <a:rPr lang="en-IN" sz="1800" kern="100" spc="-5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&lt; 13.0</a:t>
            </a:r>
          </a:p>
          <a:p>
            <a:pPr marL="342900" lvl="0" indent="-342900">
              <a:lnSpc>
                <a:spcPct val="110000"/>
              </a:lnSpc>
              <a:buSzPts val="1200"/>
              <a:buFont typeface="Calibri" panose="020F0502020204030204" pitchFamily="34" charset="0"/>
              <a:buAutoNum type="arabicPeriod"/>
            </a:pPr>
            <a:r>
              <a:rPr lang="mr-IN" sz="1800" kern="100" spc="0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हिमोग्लोबिन मध्ये कुठले </a:t>
            </a:r>
            <a:r>
              <a:rPr lang="mr-IN" sz="1800" kern="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द्रव्य असते</a:t>
            </a:r>
            <a:r>
              <a:rPr lang="en-IN" sz="1800" kern="100" spc="0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 </a:t>
            </a:r>
          </a:p>
          <a:p>
            <a:pPr marL="342900" lvl="0" indent="-342900">
              <a:lnSpc>
                <a:spcPct val="110000"/>
              </a:lnSpc>
              <a:spcAft>
                <a:spcPts val="800"/>
              </a:spcAft>
              <a:buSzPts val="1200"/>
              <a:buFont typeface="Calibri" panose="020F0502020204030204" pitchFamily="34" charset="0"/>
              <a:buAutoNum type="arabicPeriod"/>
            </a:pPr>
            <a:r>
              <a:rPr lang="mr-IN" sz="1800" kern="100" spc="0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एनेमियाची लक्षणे दिसत असतील तर तुम्ही मुलांना कुठे पाठवाल?</a:t>
            </a:r>
            <a:r>
              <a:rPr lang="en-IN" sz="1800" kern="100" spc="0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>
              <a:lnSpc>
                <a:spcPct val="110000"/>
              </a:lnSpc>
            </a:pPr>
            <a:endParaRPr lang="en-US" sz="1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4066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AEB97B-6154-721E-9FE3-C4EFEFB41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mr-IN" sz="5400" dirty="0"/>
              <a:t>सत्र </a:t>
            </a:r>
            <a:r>
              <a:rPr lang="en-US" sz="5400" dirty="0"/>
              <a:t> 2 </a:t>
            </a:r>
            <a:r>
              <a:rPr lang="mr-IN" sz="5400" dirty="0"/>
              <a:t>एनेमियाची ओळख</a:t>
            </a:r>
            <a:endParaRPr lang="en-US" sz="5400" dirty="0"/>
          </a:p>
        </p:txBody>
      </p:sp>
      <p:sp>
        <p:nvSpPr>
          <p:cNvPr id="308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Adolescent anaemia awareness poster FBO program Marathi|UNICEF IEC  eWarehouse">
            <a:extLst>
              <a:ext uri="{FF2B5EF4-FFF2-40B4-BE49-F238E27FC236}">
                <a16:creationId xmlns:a16="http://schemas.microsoft.com/office/drawing/2014/main" id="{04AEFE3A-7E0A-FD92-CE40-606BEE94FB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5" r="1" b="1804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935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99FA32-D2E8-6144-6215-44D6BF04F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mr-IN" sz="5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सत्र</a:t>
            </a:r>
            <a:r>
              <a:rPr lang="en-US" sz="5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2 </a:t>
            </a:r>
            <a:r>
              <a:rPr lang="mr-IN" sz="5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उद्दिष्टे </a:t>
            </a:r>
            <a:endParaRPr lang="en-US" sz="5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820A0-ECE6-4E97-76BC-4E08BED0D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38" y="2389218"/>
            <a:ext cx="10143668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mr-IN" sz="2400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सत्राच्या अंती सहभागींना </a:t>
            </a:r>
            <a:r>
              <a:rPr lang="en-US" sz="2400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r>
              <a:rPr lang="mr-IN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एनेमियाविषयी योग्य माहिती होईल 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Appropriate </a:t>
            </a:r>
            <a:r>
              <a:rPr lang="en-US" sz="2400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information on anemia</a:t>
            </a:r>
          </a:p>
          <a:p>
            <a:r>
              <a:rPr lang="mr-IN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10 ते 19 वयोगटातील मुलामुलींवर एनेमियाचा कसा प्रभाव पडतो याची माहिती मिळेल. </a:t>
            </a:r>
          </a:p>
          <a:p>
            <a:r>
              <a:rPr lang="mr-IN" sz="2400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एनेमियाचे संकेत आणि लक्षणे समाजातील आणि ते त्या विषयी सगळ्यांना माहिती देऊ शकतील.</a:t>
            </a:r>
            <a:endParaRPr lang="en-US" sz="2400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8059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1BEA04-A66F-E844-4FAE-C8AFBC692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6" y="499397"/>
            <a:ext cx="5929422" cy="1149099"/>
          </a:xfrm>
        </p:spPr>
        <p:txBody>
          <a:bodyPr anchor="b">
            <a:normAutofit/>
          </a:bodyPr>
          <a:lstStyle/>
          <a:p>
            <a:r>
              <a:rPr lang="mr-IN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एनेमिया म्हणजे काय</a:t>
            </a:r>
            <a:endParaRPr lang="en-US" sz="4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8A587-B634-E35B-37E7-D3131BE70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099" y="1648496"/>
            <a:ext cx="6101089" cy="4404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mr-IN" sz="1800" b="1" dirty="0">
                <a:effectLst/>
                <a:latin typeface="Helvetica" pitchFamily="2" charset="0"/>
              </a:rPr>
              <a:t>एनेमिया म्हणजे शरीरातील लाल रक्तपेशींची संख्या कमी होणे </a:t>
            </a:r>
          </a:p>
          <a:p>
            <a:r>
              <a:rPr lang="mr-IN" sz="1800" dirty="0">
                <a:effectLst/>
                <a:latin typeface="Helvetica" pitchFamily="2" charset="0"/>
              </a:rPr>
              <a:t>लाल रक्तपेशीं मध्ये असलेल्या लाल द्रव्याला हिमोग्लोबिन म्हटले जाते</a:t>
            </a:r>
            <a:r>
              <a:rPr lang="en-IN" sz="1800" dirty="0">
                <a:effectLst/>
                <a:latin typeface="Helvetica" pitchFamily="2" charset="0"/>
              </a:rPr>
              <a:t>. </a:t>
            </a:r>
          </a:p>
          <a:p>
            <a:r>
              <a:rPr lang="mr-IN" sz="1800" dirty="0">
                <a:effectLst/>
                <a:latin typeface="Helvetica" pitchFamily="2" charset="0"/>
              </a:rPr>
              <a:t>हिमोग्लोबिन हे एक विशेष </a:t>
            </a:r>
            <a:r>
              <a:rPr lang="mr-IN" sz="1800" dirty="0"/>
              <a:t>प्रथिनं</a:t>
            </a:r>
            <a:r>
              <a:rPr lang="mr-IN" sz="1800" dirty="0">
                <a:effectLst/>
                <a:latin typeface="Helvetica" pitchFamily="2" charset="0"/>
              </a:rPr>
              <a:t> आहे जे हृदयातून ऑक्सिजन घेते आणि शरीरातील सर्व अवयवांना पुरवते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mr-IN" sz="1800" dirty="0">
                <a:effectLst/>
                <a:latin typeface="Helvetica" pitchFamily="2" charset="0"/>
              </a:rPr>
              <a:t>हिमोग्लोबिन तयार करण्यासाठी शरीराला लोहाची गरज असते</a:t>
            </a:r>
            <a:endParaRPr lang="en-IN" sz="1800" dirty="0">
              <a:effectLst/>
              <a:latin typeface="Helvetica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mr-IN" sz="1800" dirty="0">
                <a:effectLst/>
                <a:latin typeface="Helvetica" pitchFamily="2" charset="0"/>
              </a:rPr>
              <a:t>प्रत्येक रक्त पेशी मध्ये असलेल्या हिमोग्लोबिन मध्ये लोह असते.</a:t>
            </a:r>
            <a:r>
              <a:rPr lang="en-IN" sz="1800" dirty="0">
                <a:effectLst/>
                <a:latin typeface="Helvetica" pitchFamily="2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mr-IN" sz="1800" dirty="0">
                <a:effectLst/>
                <a:latin typeface="Helvetica" pitchFamily="2" charset="0"/>
              </a:rPr>
              <a:t>लोह हिमोग्लोबिनला ऑक्सिजन संपूर्ण शरीरात वाहून नेण्यास मदत करते</a:t>
            </a:r>
            <a:endParaRPr lang="en-IN" sz="1800" dirty="0">
              <a:effectLst/>
              <a:latin typeface="Symbol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mr-IN" sz="1800" dirty="0">
                <a:effectLst/>
                <a:latin typeface="Helvetica" pitchFamily="2" charset="0"/>
              </a:rPr>
              <a:t>जेव्हा शरीरातील लोहाचा साठ कमी होतो तेव्हा रक्त क्षय होतो. </a:t>
            </a:r>
            <a:endParaRPr lang="en-IN" sz="1800" dirty="0">
              <a:effectLst/>
              <a:latin typeface="Symbol" pitchFamily="2" charset="2"/>
            </a:endParaRPr>
          </a:p>
        </p:txBody>
      </p:sp>
      <p:pic>
        <p:nvPicPr>
          <p:cNvPr id="8" name="Picture 7" descr="A diagram of anemia&#10;&#10;Description automatically generated">
            <a:extLst>
              <a:ext uri="{FF2B5EF4-FFF2-40B4-BE49-F238E27FC236}">
                <a16:creationId xmlns:a16="http://schemas.microsoft.com/office/drawing/2014/main" id="{B7B73F65-AD75-BA0A-6D80-3C32400A54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02"/>
          <a:stretch/>
        </p:blipFill>
        <p:spPr>
          <a:xfrm>
            <a:off x="7608254" y="2853742"/>
            <a:ext cx="3765176" cy="237960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5B13B45-99AB-F779-4B14-95922C7DF38E}"/>
              </a:ext>
            </a:extLst>
          </p:cNvPr>
          <p:cNvSpPr/>
          <p:nvPr/>
        </p:nvSpPr>
        <p:spPr>
          <a:xfrm>
            <a:off x="7583954" y="937545"/>
            <a:ext cx="1303020" cy="13284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dirty="0"/>
              <a:t>लाल रक्त पेशी 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57015A-F36B-8D9F-5091-9A3AF6317A82}"/>
              </a:ext>
            </a:extLst>
          </p:cNvPr>
          <p:cNvSpPr/>
          <p:nvPr/>
        </p:nvSpPr>
        <p:spPr>
          <a:xfrm>
            <a:off x="9302258" y="937545"/>
            <a:ext cx="1303020" cy="13284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7A4C76-2637-37B7-F32D-0586FF2C6A4F}"/>
              </a:ext>
            </a:extLst>
          </p:cNvPr>
          <p:cNvSpPr txBox="1"/>
          <p:nvPr/>
        </p:nvSpPr>
        <p:spPr>
          <a:xfrm>
            <a:off x="9302257" y="1413425"/>
            <a:ext cx="1568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1600" b="1" dirty="0">
                <a:solidFill>
                  <a:schemeClr val="bg1"/>
                </a:solidFill>
              </a:rPr>
              <a:t>हिमोग्लोबिन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AEB1F5E9-39BE-2FBA-AAB6-E2A2DB4C933F}"/>
              </a:ext>
            </a:extLst>
          </p:cNvPr>
          <p:cNvSpPr/>
          <p:nvPr/>
        </p:nvSpPr>
        <p:spPr>
          <a:xfrm>
            <a:off x="8938821" y="1446370"/>
            <a:ext cx="311589" cy="3485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4A6CA920-134E-6472-5756-EA3ACE8D7405}"/>
              </a:ext>
            </a:extLst>
          </p:cNvPr>
          <p:cNvSpPr/>
          <p:nvPr/>
        </p:nvSpPr>
        <p:spPr>
          <a:xfrm rot="19896261">
            <a:off x="10605278" y="1009517"/>
            <a:ext cx="311589" cy="3485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3B07FB73-EE9B-B1B4-BEC3-7E2E7FB375B8}"/>
              </a:ext>
            </a:extLst>
          </p:cNvPr>
          <p:cNvSpPr/>
          <p:nvPr/>
        </p:nvSpPr>
        <p:spPr>
          <a:xfrm rot="995328">
            <a:off x="10594342" y="1867313"/>
            <a:ext cx="311589" cy="3485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91BDCA-3623-DD47-F865-70FE5D815945}"/>
              </a:ext>
            </a:extLst>
          </p:cNvPr>
          <p:cNvSpPr txBox="1"/>
          <p:nvPr/>
        </p:nvSpPr>
        <p:spPr>
          <a:xfrm>
            <a:off x="11154127" y="1041810"/>
            <a:ext cx="120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/>
              <a:t>लोह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5F7CFE-E71B-B6CC-69DF-5679004FE234}"/>
              </a:ext>
            </a:extLst>
          </p:cNvPr>
          <p:cNvSpPr txBox="1"/>
          <p:nvPr/>
        </p:nvSpPr>
        <p:spPr>
          <a:xfrm>
            <a:off x="11058898" y="1821668"/>
            <a:ext cx="120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/>
              <a:t>प्रथिनं </a:t>
            </a:r>
            <a:endParaRPr lang="en-US" dirty="0"/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6B9B82FE-3782-5855-2CA2-6E18F440FE9D}"/>
              </a:ext>
            </a:extLst>
          </p:cNvPr>
          <p:cNvSpPr/>
          <p:nvPr/>
        </p:nvSpPr>
        <p:spPr>
          <a:xfrm>
            <a:off x="11324725" y="1507799"/>
            <a:ext cx="337245" cy="313869"/>
          </a:xfrm>
          <a:prstGeom prst="plus">
            <a:avLst>
              <a:gd name="adj" fmla="val 39567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9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ED697-0A88-FD52-1556-D02927457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3341"/>
          </a:xfrm>
        </p:spPr>
        <p:txBody>
          <a:bodyPr>
            <a:normAutofit/>
          </a:bodyPr>
          <a:lstStyle/>
          <a:p>
            <a:r>
              <a:rPr lang="mr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आपल्या शरीरात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Hb</a:t>
            </a:r>
            <a:r>
              <a:rPr lang="mr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चे प्रमाण किती असावे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BE03B7E-421F-1498-33E5-192E976574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708255"/>
              </p:ext>
            </p:extLst>
          </p:nvPr>
        </p:nvGraphicFramePr>
        <p:xfrm>
          <a:off x="1535289" y="1564368"/>
          <a:ext cx="8252178" cy="440157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375851">
                  <a:extLst>
                    <a:ext uri="{9D8B030D-6E8A-4147-A177-3AD203B41FA5}">
                      <a16:colId xmlns:a16="http://schemas.microsoft.com/office/drawing/2014/main" val="2759618259"/>
                    </a:ext>
                  </a:extLst>
                </a:gridCol>
                <a:gridCol w="2159823">
                  <a:extLst>
                    <a:ext uri="{9D8B030D-6E8A-4147-A177-3AD203B41FA5}">
                      <a16:colId xmlns:a16="http://schemas.microsoft.com/office/drawing/2014/main" val="2709273099"/>
                    </a:ext>
                  </a:extLst>
                </a:gridCol>
                <a:gridCol w="2716504">
                  <a:extLst>
                    <a:ext uri="{9D8B030D-6E8A-4147-A177-3AD203B41FA5}">
                      <a16:colId xmlns:a16="http://schemas.microsoft.com/office/drawing/2014/main" val="4015299613"/>
                    </a:ext>
                  </a:extLst>
                </a:gridCol>
              </a:tblGrid>
              <a:tr h="528678">
                <a:tc>
                  <a:txBody>
                    <a:bodyPr/>
                    <a:lstStyle/>
                    <a:p>
                      <a:r>
                        <a:rPr lang="mr-IN" dirty="0"/>
                        <a:t>वयोगट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/>
                        <a:t>एनेमिया मुक्त </a:t>
                      </a:r>
                      <a:r>
                        <a:rPr lang="en-US" dirty="0"/>
                        <a:t>Hb g/dl blood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</a:t>
                      </a:r>
                      <a:r>
                        <a:rPr lang="mr-IN" dirty="0"/>
                        <a:t>एनेमिया </a:t>
                      </a:r>
                      <a:r>
                        <a:rPr lang="en-US" dirty="0"/>
                        <a:t> </a:t>
                      </a:r>
                    </a:p>
                    <a:p>
                      <a:r>
                        <a:rPr lang="en-US" dirty="0"/>
                        <a:t>Hb g/dl blood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528752"/>
                  </a:ext>
                </a:extLst>
              </a:tr>
              <a:tr h="674179">
                <a:tc>
                  <a:txBody>
                    <a:bodyPr/>
                    <a:lstStyle/>
                    <a:p>
                      <a:r>
                        <a:rPr lang="en-US" dirty="0"/>
                        <a:t>6 -59 </a:t>
                      </a:r>
                      <a:r>
                        <a:rPr lang="mr-IN" dirty="0"/>
                        <a:t>महिने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/>
                        <a:t>&gt; </a:t>
                      </a:r>
                      <a:r>
                        <a:rPr lang="en-US" u="none" dirty="0"/>
                        <a:t>11.0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&lt;11.0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231101"/>
                  </a:ext>
                </a:extLst>
              </a:tr>
              <a:tr h="674179">
                <a:tc>
                  <a:txBody>
                    <a:bodyPr/>
                    <a:lstStyle/>
                    <a:p>
                      <a:r>
                        <a:rPr lang="en-US" dirty="0"/>
                        <a:t>5 -10 </a:t>
                      </a:r>
                      <a:r>
                        <a:rPr lang="mr-IN" dirty="0"/>
                        <a:t>वर्षे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/>
                        <a:t>&gt; </a:t>
                      </a:r>
                      <a:r>
                        <a:rPr lang="en-US" u="none" dirty="0"/>
                        <a:t>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none" dirty="0"/>
                        <a:t>&lt; 11.0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411275"/>
                  </a:ext>
                </a:extLst>
              </a:tr>
              <a:tr h="674179">
                <a:tc>
                  <a:txBody>
                    <a:bodyPr/>
                    <a:lstStyle/>
                    <a:p>
                      <a:r>
                        <a:rPr lang="en-US" dirty="0"/>
                        <a:t>11-15 </a:t>
                      </a:r>
                      <a:r>
                        <a:rPr lang="mr-IN" dirty="0"/>
                        <a:t>वर्षे 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/>
                        <a:t>&gt; </a:t>
                      </a:r>
                      <a:r>
                        <a:rPr lang="en-US" u="none" dirty="0"/>
                        <a:t>12.0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none" dirty="0"/>
                        <a:t>&lt; 12.0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65887"/>
                  </a:ext>
                </a:extLst>
              </a:tr>
              <a:tr h="674179">
                <a:tc>
                  <a:txBody>
                    <a:bodyPr/>
                    <a:lstStyle/>
                    <a:p>
                      <a:r>
                        <a:rPr lang="en-US" dirty="0"/>
                        <a:t>15 </a:t>
                      </a:r>
                      <a:r>
                        <a:rPr lang="mr-IN" dirty="0"/>
                        <a:t>वर्षापेक्षा अधिक महिला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/>
                        <a:t>&gt; </a:t>
                      </a:r>
                      <a:r>
                        <a:rPr lang="en-US" u="none" dirty="0"/>
                        <a:t>12.0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none" dirty="0"/>
                        <a:t>&lt; 12.0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679130"/>
                  </a:ext>
                </a:extLst>
              </a:tr>
              <a:tr h="674179">
                <a:tc>
                  <a:txBody>
                    <a:bodyPr/>
                    <a:lstStyle/>
                    <a:p>
                      <a:r>
                        <a:rPr lang="en-US" dirty="0"/>
                        <a:t>15 </a:t>
                      </a:r>
                      <a:r>
                        <a:rPr lang="mr-IN" dirty="0"/>
                        <a:t>वर्षापेक्षा अधिक पुरुष 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/>
                        <a:t>&gt; </a:t>
                      </a:r>
                      <a:r>
                        <a:rPr lang="en-US" u="none" dirty="0"/>
                        <a:t>13.0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none" dirty="0"/>
                        <a:t>&lt; 13.0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439655"/>
                  </a:ext>
                </a:extLst>
              </a:tr>
              <a:tr h="390596">
                <a:tc>
                  <a:txBody>
                    <a:bodyPr/>
                    <a:lstStyle/>
                    <a:p>
                      <a:r>
                        <a:rPr lang="mr-IN" dirty="0"/>
                        <a:t>गर्भवती महिला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/>
                        <a:t>&gt; </a:t>
                      </a:r>
                      <a:r>
                        <a:rPr lang="en-US" u="none" dirty="0"/>
                        <a:t>11.0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none" dirty="0"/>
                        <a:t>&lt; 11.0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11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43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ED697-0A88-FD52-1556-D02927457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3341"/>
          </a:xfrm>
        </p:spPr>
        <p:txBody>
          <a:bodyPr/>
          <a:lstStyle/>
          <a:p>
            <a:r>
              <a:rPr lang="en-US" dirty="0"/>
              <a:t>How much Hb should we have?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BE03B7E-421F-1498-33E5-192E976574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290861"/>
              </p:ext>
            </p:extLst>
          </p:nvPr>
        </p:nvGraphicFramePr>
        <p:xfrm>
          <a:off x="838200" y="1469365"/>
          <a:ext cx="10515600" cy="440157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307956">
                  <a:extLst>
                    <a:ext uri="{9D8B030D-6E8A-4147-A177-3AD203B41FA5}">
                      <a16:colId xmlns:a16="http://schemas.microsoft.com/office/drawing/2014/main" val="2759618259"/>
                    </a:ext>
                  </a:extLst>
                </a:gridCol>
                <a:gridCol w="1286359">
                  <a:extLst>
                    <a:ext uri="{9D8B030D-6E8A-4147-A177-3AD203B41FA5}">
                      <a16:colId xmlns:a16="http://schemas.microsoft.com/office/drawing/2014/main" val="2709273099"/>
                    </a:ext>
                  </a:extLst>
                </a:gridCol>
                <a:gridCol w="1797804">
                  <a:extLst>
                    <a:ext uri="{9D8B030D-6E8A-4147-A177-3AD203B41FA5}">
                      <a16:colId xmlns:a16="http://schemas.microsoft.com/office/drawing/2014/main" val="4015299613"/>
                    </a:ext>
                  </a:extLst>
                </a:gridCol>
                <a:gridCol w="2107769">
                  <a:extLst>
                    <a:ext uri="{9D8B030D-6E8A-4147-A177-3AD203B41FA5}">
                      <a16:colId xmlns:a16="http://schemas.microsoft.com/office/drawing/2014/main" val="1518421837"/>
                    </a:ext>
                  </a:extLst>
                </a:gridCol>
                <a:gridCol w="3015712">
                  <a:extLst>
                    <a:ext uri="{9D8B030D-6E8A-4147-A177-3AD203B41FA5}">
                      <a16:colId xmlns:a16="http://schemas.microsoft.com/office/drawing/2014/main" val="55184071"/>
                    </a:ext>
                  </a:extLst>
                </a:gridCol>
              </a:tblGrid>
              <a:tr h="528678">
                <a:tc>
                  <a:txBody>
                    <a:bodyPr/>
                    <a:lstStyle/>
                    <a:p>
                      <a:r>
                        <a:rPr lang="mr-IN" dirty="0"/>
                        <a:t>वयोगट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/>
                        <a:t>एनेमिया मुक्त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/>
                        <a:t>सौम्य एनेमिया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/>
                        <a:t>मध्यम  एनेमिया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/>
                        <a:t>गंभीर  एनेमिया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528752"/>
                  </a:ext>
                </a:extLst>
              </a:tr>
              <a:tr h="674179">
                <a:tc>
                  <a:txBody>
                    <a:bodyPr/>
                    <a:lstStyle/>
                    <a:p>
                      <a:r>
                        <a:rPr lang="en-US" dirty="0"/>
                        <a:t>6 -59 </a:t>
                      </a:r>
                      <a:r>
                        <a:rPr lang="mr-IN" dirty="0"/>
                        <a:t>महिने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/>
                        <a:t>&gt; </a:t>
                      </a:r>
                      <a:r>
                        <a:rPr lang="en-US" u="none" dirty="0"/>
                        <a:t>11.0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10-10.9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7.0 – 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&lt;7.0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231101"/>
                  </a:ext>
                </a:extLst>
              </a:tr>
              <a:tr h="674179">
                <a:tc>
                  <a:txBody>
                    <a:bodyPr/>
                    <a:lstStyle/>
                    <a:p>
                      <a:r>
                        <a:rPr lang="en-US" dirty="0"/>
                        <a:t>5 -10 </a:t>
                      </a:r>
                      <a:r>
                        <a:rPr lang="mr-IN" dirty="0"/>
                        <a:t>वर्षे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/>
                        <a:t>&gt; </a:t>
                      </a:r>
                      <a:r>
                        <a:rPr lang="en-US" u="none" dirty="0"/>
                        <a:t>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11.0-11.4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8.0 – 10.9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&lt;8.0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411275"/>
                  </a:ext>
                </a:extLst>
              </a:tr>
              <a:tr h="674179">
                <a:tc>
                  <a:txBody>
                    <a:bodyPr/>
                    <a:lstStyle/>
                    <a:p>
                      <a:r>
                        <a:rPr lang="en-US" dirty="0"/>
                        <a:t>11-15 </a:t>
                      </a:r>
                      <a:r>
                        <a:rPr lang="mr-IN" dirty="0"/>
                        <a:t>वर्षे 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/>
                        <a:t>&gt; </a:t>
                      </a:r>
                      <a:r>
                        <a:rPr lang="en-US" u="none" dirty="0"/>
                        <a:t>12.0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11.0-11.9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8.0 – 10.9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&lt;8.0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65887"/>
                  </a:ext>
                </a:extLst>
              </a:tr>
              <a:tr h="674179">
                <a:tc>
                  <a:txBody>
                    <a:bodyPr/>
                    <a:lstStyle/>
                    <a:p>
                      <a:r>
                        <a:rPr lang="en-US" dirty="0"/>
                        <a:t>15 </a:t>
                      </a:r>
                      <a:r>
                        <a:rPr lang="mr-IN" dirty="0"/>
                        <a:t>वर्षापेक्षा अधिक महिला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/>
                        <a:t>&gt; </a:t>
                      </a:r>
                      <a:r>
                        <a:rPr lang="en-US" u="none" dirty="0"/>
                        <a:t>12.0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11.0-11.9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8.0 – 10.9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679130"/>
                  </a:ext>
                </a:extLst>
              </a:tr>
              <a:tr h="674179">
                <a:tc>
                  <a:txBody>
                    <a:bodyPr/>
                    <a:lstStyle/>
                    <a:p>
                      <a:r>
                        <a:rPr lang="en-US" dirty="0"/>
                        <a:t>15 </a:t>
                      </a:r>
                      <a:r>
                        <a:rPr lang="mr-IN" dirty="0"/>
                        <a:t>वर्षापेक्षा अधिक पुरुष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/>
                        <a:t>&gt; </a:t>
                      </a:r>
                      <a:r>
                        <a:rPr lang="en-US" u="none" dirty="0"/>
                        <a:t>13.0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11.0 – 12.9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8.0 – 10.9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439655"/>
                  </a:ext>
                </a:extLst>
              </a:tr>
              <a:tr h="390596">
                <a:tc>
                  <a:txBody>
                    <a:bodyPr/>
                    <a:lstStyle/>
                    <a:p>
                      <a:r>
                        <a:rPr lang="mr-IN" dirty="0"/>
                        <a:t>गर्भवती महिला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/>
                        <a:t>&gt; </a:t>
                      </a:r>
                      <a:r>
                        <a:rPr lang="en-US" u="none" dirty="0"/>
                        <a:t>11.0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10.0-10.9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7.0 – 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&lt;7.0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11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431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>
            <a:extLst>
              <a:ext uri="{FF2B5EF4-FFF2-40B4-BE49-F238E27FC236}">
                <a16:creationId xmlns:a16="http://schemas.microsoft.com/office/drawing/2014/main" id="{228C2D48-6E1E-A6A8-A4F8-E6159AE65F4D}"/>
              </a:ext>
            </a:extLst>
          </p:cNvPr>
          <p:cNvSpPr/>
          <p:nvPr/>
        </p:nvSpPr>
        <p:spPr>
          <a:xfrm>
            <a:off x="838201" y="1444598"/>
            <a:ext cx="4862689" cy="4707467"/>
          </a:xfrm>
          <a:prstGeom prst="homePlate">
            <a:avLst>
              <a:gd name="adj" fmla="val 20494"/>
            </a:avLst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t"/>
            <a:r>
              <a:rPr lang="mr-IN" sz="1800" b="0" u="none" strike="noStrike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जर तुम्हाला हे संकेत आणि लक्षणे दिसली तर तो एनेमिया असू शकतो </a:t>
            </a:r>
            <a:r>
              <a:rPr lang="en-IN" sz="1800" b="0" u="none" strike="noStrike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   </a:t>
            </a:r>
            <a:endParaRPr lang="mr-IN" sz="1800" b="0" u="none" strike="noStrike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fontAlgn="t"/>
            <a:r>
              <a:rPr lang="en-IN" sz="1800" b="0" u="none" strike="noStrike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         </a:t>
            </a:r>
          </a:p>
          <a:p>
            <a:pPr marL="285750" indent="-285750" algn="l" fontAlgn="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mr-IN" sz="1800" b="0" u="none" strike="noStrike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भूक न लागणे</a:t>
            </a:r>
            <a:endParaRPr lang="en-IN" sz="1800" b="0" u="none" strike="noStrike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algn="l" fontAlgn="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mr-IN" sz="1800" b="0" u="none" strike="noStrike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थकवा</a:t>
            </a:r>
            <a:endParaRPr lang="en-IN" sz="1800" b="0" u="none" strike="noStrike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algn="l" fontAlgn="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mr-IN" sz="1800" b="0" u="none" strike="noStrike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थोड्याश्या श्रमाने श्वास फुलणे</a:t>
            </a:r>
            <a:endParaRPr lang="en-IN" sz="1800" b="0" u="none" strike="noStrike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algn="l" fontAlgn="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mr-IN" sz="1800" b="0" u="none" strike="noStrike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नखे पांढरी दिसणे</a:t>
            </a:r>
            <a:endParaRPr lang="en-IN" sz="1800" b="0" u="none" strike="noStrike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algn="l" fontAlgn="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mr-IN" sz="1800" b="0" u="none" strike="noStrike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नखे ठिसूळ होणे आणि तुटणे</a:t>
            </a:r>
            <a:endParaRPr lang="en-IN" sz="1800" b="0" u="none" strike="noStrike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algn="l" fontAlgn="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mr-IN" sz="1800" b="0" u="none" strike="noStrike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डोळ्यातील कडा आतल्या बाजूने पांढऱ्या दिसणे</a:t>
            </a:r>
            <a:endParaRPr lang="en-IN" sz="1800" b="0" u="none" strike="noStrike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algn="l" fontAlgn="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mr-IN" sz="1800" b="0" u="none" strike="noStrike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जीभ पांढुरक्या रंगाची दिसणे</a:t>
            </a:r>
            <a:endParaRPr lang="en-IN" sz="1800" b="0" u="none" strike="noStrike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algn="l" fontAlgn="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mr-IN" sz="1800" b="0" u="none" strike="noStrike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पाय सुजणे</a:t>
            </a:r>
            <a:endParaRPr lang="en-IN" sz="1800" b="0" u="none" strike="noStrike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algn="l" fontAlgn="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mr-IN" sz="1800" b="0" u="none" strike="noStrike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विसराळूपणा वाढणे, चक्कर येणे, हृदय गती वाढणे</a:t>
            </a:r>
            <a:endParaRPr lang="en-IN" sz="1800" b="0" i="0" u="none" strike="noStrike" dirty="0">
              <a:solidFill>
                <a:srgbClr val="000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en-US" dirty="0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3E2D56C0-6994-35FE-D0F4-61E9EAFD66E3}"/>
              </a:ext>
            </a:extLst>
          </p:cNvPr>
          <p:cNvSpPr/>
          <p:nvPr/>
        </p:nvSpPr>
        <p:spPr>
          <a:xfrm flipH="1">
            <a:off x="6095998" y="1207911"/>
            <a:ext cx="5257801" cy="4707467"/>
          </a:xfrm>
          <a:prstGeom prst="homePlate">
            <a:avLst>
              <a:gd name="adj" fmla="val 20494"/>
            </a:avLst>
          </a:prstGeom>
          <a:solidFill>
            <a:srgbClr val="F6BA1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t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78736B-111B-11D6-6702-4CA0C98EF6A5}"/>
              </a:ext>
            </a:extLst>
          </p:cNvPr>
          <p:cNvSpPr txBox="1"/>
          <p:nvPr/>
        </p:nvSpPr>
        <p:spPr>
          <a:xfrm>
            <a:off x="7153108" y="1392627"/>
            <a:ext cx="4120445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mr-IN" sz="1800" i="0" u="none" strike="noStrike" kern="120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शाळेत वारंवार गैरहजर राहणे, नेहमी थकलेले दिसणे </a:t>
            </a: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mr-IN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वारंवार आजारी पडणे </a:t>
            </a: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mr-IN" sz="1800" i="0" u="none" strike="noStrike" kern="120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उर्जेचे अभाव </a:t>
            </a: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mr-IN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एकाग्रतेचा अभावत्यामुळे शाळेत नेहमी कमी गुण मिळणे </a:t>
            </a: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mr-IN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शाळेतील शारीरिक खेळात काहीतरी करणे काढून सहभागी होणे टाळणे, मित्रांसोबत मैदानी खेळ खेळण्यास जात नाहीत, शाळेतील किंवा घरातील कुठल्याही गतीविधींमध्ये सहभाग घेण्यास उत्साह नसणे </a:t>
            </a: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mr-IN" sz="1800" i="0" u="none" strike="noStrike" kern="120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उर्जेच्या अभावाने</a:t>
            </a:r>
            <a:r>
              <a:rPr lang="mr-IN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मुलेमुली निष्क्रिय आणि आळशी होतात. </a:t>
            </a: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mr-IN" sz="1800" i="0" u="none" strike="noStrike" kern="120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मुलींना पाळीच्या काळात अत्याधिक रक्त स्त्राव होतो. </a:t>
            </a:r>
            <a:endParaRPr lang="en-IN" sz="1800" i="0" u="none" strike="noStrike" dirty="0">
              <a:solidFill>
                <a:schemeClr val="bg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80B9A6E-6632-3016-C0AA-5EABFBF99D97}"/>
              </a:ext>
            </a:extLst>
          </p:cNvPr>
          <p:cNvSpPr/>
          <p:nvPr/>
        </p:nvSpPr>
        <p:spPr>
          <a:xfrm>
            <a:off x="745067" y="848775"/>
            <a:ext cx="9753600" cy="93846"/>
          </a:xfrm>
          <a:custGeom>
            <a:avLst/>
            <a:gdLst>
              <a:gd name="connsiteX0" fmla="*/ 0 w 12180711"/>
              <a:gd name="connsiteY0" fmla="*/ 0 h 316089"/>
              <a:gd name="connsiteX1" fmla="*/ 891822 w 12180711"/>
              <a:gd name="connsiteY1" fmla="*/ 22578 h 316089"/>
              <a:gd name="connsiteX2" fmla="*/ 1546578 w 12180711"/>
              <a:gd name="connsiteY2" fmla="*/ 45156 h 316089"/>
              <a:gd name="connsiteX3" fmla="*/ 1885244 w 12180711"/>
              <a:gd name="connsiteY3" fmla="*/ 56445 h 316089"/>
              <a:gd name="connsiteX4" fmla="*/ 2178756 w 12180711"/>
              <a:gd name="connsiteY4" fmla="*/ 90311 h 316089"/>
              <a:gd name="connsiteX5" fmla="*/ 2607733 w 12180711"/>
              <a:gd name="connsiteY5" fmla="*/ 146756 h 316089"/>
              <a:gd name="connsiteX6" fmla="*/ 2968978 w 12180711"/>
              <a:gd name="connsiteY6" fmla="*/ 248356 h 316089"/>
              <a:gd name="connsiteX7" fmla="*/ 3228622 w 12180711"/>
              <a:gd name="connsiteY7" fmla="*/ 304800 h 316089"/>
              <a:gd name="connsiteX8" fmla="*/ 3341511 w 12180711"/>
              <a:gd name="connsiteY8" fmla="*/ 316089 h 316089"/>
              <a:gd name="connsiteX9" fmla="*/ 3476978 w 12180711"/>
              <a:gd name="connsiteY9" fmla="*/ 304800 h 316089"/>
              <a:gd name="connsiteX10" fmla="*/ 3612444 w 12180711"/>
              <a:gd name="connsiteY10" fmla="*/ 225778 h 316089"/>
              <a:gd name="connsiteX11" fmla="*/ 3646311 w 12180711"/>
              <a:gd name="connsiteY11" fmla="*/ 214489 h 316089"/>
              <a:gd name="connsiteX12" fmla="*/ 3883378 w 12180711"/>
              <a:gd name="connsiteY12" fmla="*/ 214489 h 316089"/>
              <a:gd name="connsiteX13" fmla="*/ 3917244 w 12180711"/>
              <a:gd name="connsiteY13" fmla="*/ 191911 h 316089"/>
              <a:gd name="connsiteX14" fmla="*/ 4086578 w 12180711"/>
              <a:gd name="connsiteY14" fmla="*/ 158045 h 316089"/>
              <a:gd name="connsiteX15" fmla="*/ 4188178 w 12180711"/>
              <a:gd name="connsiteY15" fmla="*/ 124178 h 316089"/>
              <a:gd name="connsiteX16" fmla="*/ 4255911 w 12180711"/>
              <a:gd name="connsiteY16" fmla="*/ 101600 h 316089"/>
              <a:gd name="connsiteX17" fmla="*/ 4301067 w 12180711"/>
              <a:gd name="connsiteY17" fmla="*/ 90311 h 316089"/>
              <a:gd name="connsiteX18" fmla="*/ 4504267 w 12180711"/>
              <a:gd name="connsiteY18" fmla="*/ 101600 h 316089"/>
              <a:gd name="connsiteX19" fmla="*/ 4741333 w 12180711"/>
              <a:gd name="connsiteY19" fmla="*/ 90311 h 316089"/>
              <a:gd name="connsiteX20" fmla="*/ 5181600 w 12180711"/>
              <a:gd name="connsiteY20" fmla="*/ 67733 h 316089"/>
              <a:gd name="connsiteX21" fmla="*/ 6005689 w 12180711"/>
              <a:gd name="connsiteY21" fmla="*/ 79022 h 316089"/>
              <a:gd name="connsiteX22" fmla="*/ 6141156 w 12180711"/>
              <a:gd name="connsiteY22" fmla="*/ 101600 h 316089"/>
              <a:gd name="connsiteX23" fmla="*/ 6265333 w 12180711"/>
              <a:gd name="connsiteY23" fmla="*/ 112889 h 316089"/>
              <a:gd name="connsiteX24" fmla="*/ 6434667 w 12180711"/>
              <a:gd name="connsiteY24" fmla="*/ 135467 h 316089"/>
              <a:gd name="connsiteX25" fmla="*/ 6829778 w 12180711"/>
              <a:gd name="connsiteY25" fmla="*/ 124178 h 316089"/>
              <a:gd name="connsiteX26" fmla="*/ 6965244 w 12180711"/>
              <a:gd name="connsiteY26" fmla="*/ 90311 h 316089"/>
              <a:gd name="connsiteX27" fmla="*/ 7112000 w 12180711"/>
              <a:gd name="connsiteY27" fmla="*/ 79022 h 316089"/>
              <a:gd name="connsiteX28" fmla="*/ 7270044 w 12180711"/>
              <a:gd name="connsiteY28" fmla="*/ 90311 h 316089"/>
              <a:gd name="connsiteX29" fmla="*/ 7349067 w 12180711"/>
              <a:gd name="connsiteY29" fmla="*/ 101600 h 316089"/>
              <a:gd name="connsiteX30" fmla="*/ 7382933 w 12180711"/>
              <a:gd name="connsiteY30" fmla="*/ 112889 h 316089"/>
              <a:gd name="connsiteX31" fmla="*/ 7721600 w 12180711"/>
              <a:gd name="connsiteY31" fmla="*/ 124178 h 316089"/>
              <a:gd name="connsiteX32" fmla="*/ 7992533 w 12180711"/>
              <a:gd name="connsiteY32" fmla="*/ 135467 h 316089"/>
              <a:gd name="connsiteX33" fmla="*/ 8128000 w 12180711"/>
              <a:gd name="connsiteY33" fmla="*/ 146756 h 316089"/>
              <a:gd name="connsiteX34" fmla="*/ 8308622 w 12180711"/>
              <a:gd name="connsiteY34" fmla="*/ 158045 h 316089"/>
              <a:gd name="connsiteX35" fmla="*/ 8466667 w 12180711"/>
              <a:gd name="connsiteY35" fmla="*/ 169333 h 316089"/>
              <a:gd name="connsiteX36" fmla="*/ 9697156 w 12180711"/>
              <a:gd name="connsiteY36" fmla="*/ 146756 h 316089"/>
              <a:gd name="connsiteX37" fmla="*/ 9843911 w 12180711"/>
              <a:gd name="connsiteY37" fmla="*/ 124178 h 316089"/>
              <a:gd name="connsiteX38" fmla="*/ 9922933 w 12180711"/>
              <a:gd name="connsiteY38" fmla="*/ 112889 h 316089"/>
              <a:gd name="connsiteX39" fmla="*/ 10103556 w 12180711"/>
              <a:gd name="connsiteY39" fmla="*/ 90311 h 316089"/>
              <a:gd name="connsiteX40" fmla="*/ 11582400 w 12180711"/>
              <a:gd name="connsiteY40" fmla="*/ 79022 h 316089"/>
              <a:gd name="connsiteX41" fmla="*/ 11740444 w 12180711"/>
              <a:gd name="connsiteY41" fmla="*/ 45156 h 316089"/>
              <a:gd name="connsiteX42" fmla="*/ 12011378 w 12180711"/>
              <a:gd name="connsiteY42" fmla="*/ 33867 h 316089"/>
              <a:gd name="connsiteX43" fmla="*/ 12146844 w 12180711"/>
              <a:gd name="connsiteY43" fmla="*/ 45156 h 316089"/>
              <a:gd name="connsiteX44" fmla="*/ 12169422 w 12180711"/>
              <a:gd name="connsiteY44" fmla="*/ 79022 h 316089"/>
              <a:gd name="connsiteX45" fmla="*/ 12180711 w 12180711"/>
              <a:gd name="connsiteY45" fmla="*/ 79022 h 31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180711" h="316089">
                <a:moveTo>
                  <a:pt x="0" y="0"/>
                </a:moveTo>
                <a:cubicBezTo>
                  <a:pt x="363958" y="45495"/>
                  <a:pt x="-15007" y="1489"/>
                  <a:pt x="891822" y="22578"/>
                </a:cubicBezTo>
                <a:cubicBezTo>
                  <a:pt x="1110145" y="27655"/>
                  <a:pt x="1328323" y="37715"/>
                  <a:pt x="1546578" y="45156"/>
                </a:cubicBezTo>
                <a:lnTo>
                  <a:pt x="1885244" y="56445"/>
                </a:lnTo>
                <a:lnTo>
                  <a:pt x="2178756" y="90311"/>
                </a:lnTo>
                <a:cubicBezTo>
                  <a:pt x="2341723" y="107648"/>
                  <a:pt x="2451206" y="108423"/>
                  <a:pt x="2607733" y="146756"/>
                </a:cubicBezTo>
                <a:cubicBezTo>
                  <a:pt x="2729230" y="176510"/>
                  <a:pt x="2847094" y="220229"/>
                  <a:pt x="2968978" y="248356"/>
                </a:cubicBezTo>
                <a:cubicBezTo>
                  <a:pt x="3021822" y="260550"/>
                  <a:pt x="3166870" y="295537"/>
                  <a:pt x="3228622" y="304800"/>
                </a:cubicBezTo>
                <a:cubicBezTo>
                  <a:pt x="3266021" y="310410"/>
                  <a:pt x="3303881" y="312326"/>
                  <a:pt x="3341511" y="316089"/>
                </a:cubicBezTo>
                <a:cubicBezTo>
                  <a:pt x="3386667" y="312326"/>
                  <a:pt x="3433019" y="315790"/>
                  <a:pt x="3476978" y="304800"/>
                </a:cubicBezTo>
                <a:cubicBezTo>
                  <a:pt x="3572426" y="280938"/>
                  <a:pt x="3546899" y="263232"/>
                  <a:pt x="3612444" y="225778"/>
                </a:cubicBezTo>
                <a:cubicBezTo>
                  <a:pt x="3622776" y="219874"/>
                  <a:pt x="3635022" y="218252"/>
                  <a:pt x="3646311" y="214489"/>
                </a:cubicBezTo>
                <a:cubicBezTo>
                  <a:pt x="3747028" y="228877"/>
                  <a:pt x="3759512" y="236348"/>
                  <a:pt x="3883378" y="214489"/>
                </a:cubicBezTo>
                <a:cubicBezTo>
                  <a:pt x="3896739" y="212131"/>
                  <a:pt x="3904846" y="197421"/>
                  <a:pt x="3917244" y="191911"/>
                </a:cubicBezTo>
                <a:cubicBezTo>
                  <a:pt x="3983951" y="162263"/>
                  <a:pt x="4009079" y="166655"/>
                  <a:pt x="4086578" y="158045"/>
                </a:cubicBezTo>
                <a:lnTo>
                  <a:pt x="4188178" y="124178"/>
                </a:lnTo>
                <a:lnTo>
                  <a:pt x="4255911" y="101600"/>
                </a:lnTo>
                <a:lnTo>
                  <a:pt x="4301067" y="90311"/>
                </a:lnTo>
                <a:cubicBezTo>
                  <a:pt x="4368800" y="94074"/>
                  <a:pt x="4436429" y="101600"/>
                  <a:pt x="4504267" y="101600"/>
                </a:cubicBezTo>
                <a:cubicBezTo>
                  <a:pt x="4583379" y="101600"/>
                  <a:pt x="4662299" y="93824"/>
                  <a:pt x="4741333" y="90311"/>
                </a:cubicBezTo>
                <a:cubicBezTo>
                  <a:pt x="5109721" y="73938"/>
                  <a:pt x="4896460" y="86743"/>
                  <a:pt x="5181600" y="67733"/>
                </a:cubicBezTo>
                <a:cubicBezTo>
                  <a:pt x="5456296" y="71496"/>
                  <a:pt x="5731138" y="69332"/>
                  <a:pt x="6005689" y="79022"/>
                </a:cubicBezTo>
                <a:cubicBezTo>
                  <a:pt x="6051439" y="80637"/>
                  <a:pt x="6095762" y="95679"/>
                  <a:pt x="6141156" y="101600"/>
                </a:cubicBezTo>
                <a:cubicBezTo>
                  <a:pt x="6182370" y="106976"/>
                  <a:pt x="6223998" y="108538"/>
                  <a:pt x="6265333" y="112889"/>
                </a:cubicBezTo>
                <a:cubicBezTo>
                  <a:pt x="6320770" y="118725"/>
                  <a:pt x="6379355" y="127565"/>
                  <a:pt x="6434667" y="135467"/>
                </a:cubicBezTo>
                <a:cubicBezTo>
                  <a:pt x="6566371" y="131704"/>
                  <a:pt x="6698177" y="130598"/>
                  <a:pt x="6829778" y="124178"/>
                </a:cubicBezTo>
                <a:cubicBezTo>
                  <a:pt x="6960765" y="117788"/>
                  <a:pt x="6834436" y="110965"/>
                  <a:pt x="6965244" y="90311"/>
                </a:cubicBezTo>
                <a:cubicBezTo>
                  <a:pt x="7013707" y="82659"/>
                  <a:pt x="7063081" y="82785"/>
                  <a:pt x="7112000" y="79022"/>
                </a:cubicBezTo>
                <a:cubicBezTo>
                  <a:pt x="7164681" y="82785"/>
                  <a:pt x="7217466" y="85304"/>
                  <a:pt x="7270044" y="90311"/>
                </a:cubicBezTo>
                <a:cubicBezTo>
                  <a:pt x="7296533" y="92834"/>
                  <a:pt x="7322975" y="96382"/>
                  <a:pt x="7349067" y="101600"/>
                </a:cubicBezTo>
                <a:cubicBezTo>
                  <a:pt x="7360735" y="103934"/>
                  <a:pt x="7371055" y="112169"/>
                  <a:pt x="7382933" y="112889"/>
                </a:cubicBezTo>
                <a:cubicBezTo>
                  <a:pt x="7495678" y="119722"/>
                  <a:pt x="7608726" y="119997"/>
                  <a:pt x="7721600" y="124178"/>
                </a:cubicBezTo>
                <a:lnTo>
                  <a:pt x="7992533" y="135467"/>
                </a:lnTo>
                <a:cubicBezTo>
                  <a:pt x="8037775" y="137980"/>
                  <a:pt x="8082803" y="143528"/>
                  <a:pt x="8128000" y="146756"/>
                </a:cubicBezTo>
                <a:lnTo>
                  <a:pt x="8308622" y="158045"/>
                </a:lnTo>
                <a:lnTo>
                  <a:pt x="8466667" y="169333"/>
                </a:lnTo>
                <a:lnTo>
                  <a:pt x="9697156" y="146756"/>
                </a:lnTo>
                <a:cubicBezTo>
                  <a:pt x="9716830" y="146247"/>
                  <a:pt x="9820477" y="127783"/>
                  <a:pt x="9843911" y="124178"/>
                </a:cubicBezTo>
                <a:cubicBezTo>
                  <a:pt x="9870210" y="120132"/>
                  <a:pt x="9896687" y="117263"/>
                  <a:pt x="9922933" y="112889"/>
                </a:cubicBezTo>
                <a:cubicBezTo>
                  <a:pt x="10008063" y="98701"/>
                  <a:pt x="9986418" y="91961"/>
                  <a:pt x="10103556" y="90311"/>
                </a:cubicBezTo>
                <a:lnTo>
                  <a:pt x="11582400" y="79022"/>
                </a:lnTo>
                <a:cubicBezTo>
                  <a:pt x="11625423" y="68266"/>
                  <a:pt x="11709696" y="46437"/>
                  <a:pt x="11740444" y="45156"/>
                </a:cubicBezTo>
                <a:lnTo>
                  <a:pt x="12011378" y="33867"/>
                </a:lnTo>
                <a:cubicBezTo>
                  <a:pt x="12056533" y="37630"/>
                  <a:pt x="12103276" y="32708"/>
                  <a:pt x="12146844" y="45156"/>
                </a:cubicBezTo>
                <a:cubicBezTo>
                  <a:pt x="12159889" y="48883"/>
                  <a:pt x="12159828" y="69429"/>
                  <a:pt x="12169422" y="79022"/>
                </a:cubicBezTo>
                <a:cubicBezTo>
                  <a:pt x="12172083" y="81683"/>
                  <a:pt x="12176948" y="79022"/>
                  <a:pt x="12180711" y="79022"/>
                </a:cubicBezTo>
              </a:path>
            </a:pathLst>
          </a:custGeom>
          <a:noFill/>
          <a:ln w="57150">
            <a:solidFill>
              <a:srgbClr val="00ADB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358FE0-8A74-7F54-3AAA-40E88B0BF2A8}"/>
              </a:ext>
            </a:extLst>
          </p:cNvPr>
          <p:cNvSpPr txBox="1"/>
          <p:nvPr/>
        </p:nvSpPr>
        <p:spPr>
          <a:xfrm>
            <a:off x="2593995" y="126257"/>
            <a:ext cx="7553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एनेमियाचे संकेत आणि लक्षणे </a:t>
            </a:r>
            <a:endParaRPr lang="en-IN" sz="4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58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6F97B-7A76-625B-420D-78A2C651B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mr-IN" sz="5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एनेमियाचा प्रभाव</a:t>
            </a:r>
            <a:endParaRPr lang="en-US" sz="5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480FB-CB9A-3069-4521-D09C414EB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6637"/>
            <a:ext cx="10515600" cy="45462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mr-IN" sz="2000" b="1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एनेमिया म्हणजे रक्तातील लोहाची कमतरता. जेव्हा शरीरात योग्य प्रमाणात लोह तेव्हा हिमोग्लोबिनही योग्य प्रमाणात तयार होत नाही. परिणामी लोहाच्या कमतरतेने होणारा रक्तक्षयज्याला सर्वसाधारणपणे एनेमिया संबोधले जाते तो होतो. </a:t>
            </a:r>
            <a:endParaRPr lang="en-IN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r-IN" sz="2000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लोह शरीरात अनेक प्रकारची कार्य करते </a:t>
            </a:r>
            <a:r>
              <a:rPr lang="en-IN" sz="2000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IN" sz="1600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 </a:t>
            </a:r>
            <a:r>
              <a:rPr lang="mr-IN" sz="1600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शरीरात लाल रक्त पेशींच्या निर्मितीसाठी त्याची गरज असते</a:t>
            </a:r>
            <a:br>
              <a:rPr lang="en-IN" sz="1600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IN" sz="1600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 </a:t>
            </a:r>
            <a:r>
              <a:rPr lang="mr-IN" sz="1600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लोह मेंदूचे कार्य सुरळीतपणे सुरु राहण्यासाठी आवश्यक असते</a:t>
            </a:r>
            <a:endParaRPr lang="en-IN" sz="1600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</a:pPr>
            <a:r>
              <a:rPr lang="mr-IN" sz="2000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लोह स्वस्थ त्वचा, केस आणि नखांसाठी गरजेचे आहे. </a:t>
            </a:r>
            <a:endParaRPr lang="en-IN" sz="2000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r-IN" sz="2000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जेव्हा मुलांच्या शरीरात एनेमिया विकसित होतो, शरीरातील निरनिराळ्या अवयवातील पेशी पर्यंत ऑक्सिजन कमी प्रमाणात पोहचते आणि त्याचा परिणाम शरीराच्या कार्यावर होतो. </a:t>
            </a:r>
            <a:endParaRPr lang="en-IN" sz="2000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3040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8F4D1-2DCB-362F-E85C-CA66F4261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mr-IN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किशोरावस्थेतील मुलामुलींवर पडणारा एनेमियाचा प्रभाव</a:t>
            </a:r>
            <a:r>
              <a:rPr 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85CA0-5DC8-16AC-FB2F-49A93B4DD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lphaLcPeriod"/>
            </a:pPr>
            <a:r>
              <a:rPr lang="mr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स्मरणशक्ती कमकुवत होणे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lphaLcPeriod"/>
            </a:pPr>
            <a:r>
              <a:rPr lang="mr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शैक्षणिक कार्यात एकाग्रतेचा अभाव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120000"/>
              </a:lnSpc>
            </a:pPr>
            <a:r>
              <a:rPr lang="mr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गैरहजेरी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120000"/>
              </a:lnSpc>
            </a:pPr>
            <a:r>
              <a:rPr lang="mr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अपूर्ण अभ्यास आणि गृहपाठ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120000"/>
              </a:lnSpc>
            </a:pPr>
            <a:r>
              <a:rPr lang="mr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शाळेत कमी गुण मिळणे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lphaLcPeriod"/>
            </a:pPr>
            <a:r>
              <a:rPr lang="mr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शारीरिक क्षमता कमी होणे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lphaLcPeriod"/>
            </a:pPr>
            <a:r>
              <a:rPr lang="mr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कार्यक्षमता कमी होणे शाळेत दिली जाणारी कार्य पूर्ण करण्यात अक्षमता, शाळेतील खेळ एक्स्ट्रा करीकुलर गतीविधी मध्ये सहभागी होत नाहीत, मुले शाळा सोडण्याची आणि नैराश्य येण्याची शक्यता पण असते   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lphaLcPeriod"/>
            </a:pPr>
            <a:r>
              <a:rPr lang="mr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वारंवार जंतू संसर्ग होऊन शाळा बुडण्याचे प्रमाण अधिक राहते</a:t>
            </a:r>
          </a:p>
          <a:p>
            <a:pPr marL="514350" indent="-514350">
              <a:lnSpc>
                <a:spcPct val="120000"/>
              </a:lnSpc>
              <a:buFont typeface="+mj-lt"/>
              <a:buAutoNum type="alphaLcPeriod"/>
            </a:pPr>
            <a:r>
              <a:rPr lang="mr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मुलींच्या बाबतीत अनियमित पाळी आणि अत्याधिक रक्त स्त्राव होण्याची शक्यता अधिक असते.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20000"/>
              </a:lnSpc>
            </a:pP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20000"/>
              </a:lnSpc>
            </a:pP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1136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12275</TotalTime>
  <Words>915</Words>
  <Application>Microsoft Macintosh PowerPoint</Application>
  <PresentationFormat>Widescreen</PresentationFormat>
  <Paragraphs>162</Paragraphs>
  <Slides>14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 Unicode MS</vt:lpstr>
      <vt:lpstr>Arial</vt:lpstr>
      <vt:lpstr>Calibri</vt:lpstr>
      <vt:lpstr>Calibri Light</vt:lpstr>
      <vt:lpstr>Helvetica</vt:lpstr>
      <vt:lpstr>Nirmala UI</vt:lpstr>
      <vt:lpstr>Symbol</vt:lpstr>
      <vt:lpstr>Office Theme</vt:lpstr>
      <vt:lpstr>किशोरवयीन मुलांमधील एनिमिया वर प्रशिक्षण  </vt:lpstr>
      <vt:lpstr>सत्र  2 एनेमियाची ओळख</vt:lpstr>
      <vt:lpstr>सत्र 2 उद्दिष्टे </vt:lpstr>
      <vt:lpstr>एनेमिया म्हणजे काय</vt:lpstr>
      <vt:lpstr>आपल्या शरीरात Hb चे प्रमाण किती असावे ?</vt:lpstr>
      <vt:lpstr>How much Hb should we have?</vt:lpstr>
      <vt:lpstr>PowerPoint Presentation</vt:lpstr>
      <vt:lpstr>एनेमियाचा प्रभाव</vt:lpstr>
      <vt:lpstr>किशोरावस्थेतील मुलामुलींवर पडणारा एनेमियाचा प्रभाव? </vt:lpstr>
      <vt:lpstr>शिक्षक/ समन्वयक यांची जबाबदारी</vt:lpstr>
      <vt:lpstr>उजळणी करूया</vt:lpstr>
      <vt:lpstr>उजळणी करूया</vt:lpstr>
      <vt:lpstr>कृती करण्यासाठी चे मुद्दे :  </vt:lpstr>
      <vt:lpstr>प्रश्न मंजुषा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Varsha Chanda, Envisions</dc:creator>
  <cp:lastModifiedBy>Varsha Chanda, Envisions</cp:lastModifiedBy>
  <cp:revision>41</cp:revision>
  <dcterms:created xsi:type="dcterms:W3CDTF">2023-09-30T13:18:15Z</dcterms:created>
  <dcterms:modified xsi:type="dcterms:W3CDTF">2024-01-09T17:57:31Z</dcterms:modified>
</cp:coreProperties>
</file>