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489" r:id="rId3"/>
    <p:sldId id="490" r:id="rId4"/>
    <p:sldId id="491" r:id="rId5"/>
    <p:sldId id="492" r:id="rId6"/>
    <p:sldId id="493" r:id="rId7"/>
    <p:sldId id="494" r:id="rId8"/>
    <p:sldId id="495" r:id="rId9"/>
    <p:sldId id="496" r:id="rId10"/>
    <p:sldId id="497" r:id="rId11"/>
    <p:sldId id="498" r:id="rId12"/>
    <p:sldId id="499" r:id="rId13"/>
    <p:sldId id="500" r:id="rId14"/>
    <p:sldId id="504" r:id="rId15"/>
    <p:sldId id="502" r:id="rId16"/>
    <p:sldId id="5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82EC9-D0B0-3457-6B73-296B35B2B7DD}" name="Vyoma Sunil Dalal" initials="VSD" userId="S::vdalal@unicef.org::7114e92b-d429-478a-adee-604c7255f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4"/>
    <p:restoredTop sz="95563"/>
  </p:normalViewPr>
  <p:slideViewPr>
    <p:cSldViewPr snapToGrid="0">
      <p:cViewPr varScale="1">
        <p:scale>
          <a:sx n="75" d="100"/>
          <a:sy n="75" d="100"/>
        </p:scale>
        <p:origin x="6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8C6B7-1F1D-4090-A734-FB73711E1B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0828CC0-6D77-41B8-B314-C10E5E6AD121}">
      <dgm:prSet/>
      <dgm:spPr/>
      <dgm:t>
        <a:bodyPr/>
        <a:lstStyle/>
        <a:p>
          <a:r>
            <a:rPr lang="hi-IN" dirty="0">
              <a:latin typeface="Nirmala UI" panose="020B0502040204020203" pitchFamily="34" charset="0"/>
              <a:ea typeface="Nirmala UI" panose="020B0502040204020203" pitchFamily="34" charset="0"/>
              <a:cs typeface="Nirmala UI" panose="020B0502040204020203" pitchFamily="34" charset="0"/>
            </a:rPr>
            <a:t>अनीमिया के कुछ कारण:</a:t>
          </a:r>
          <a:endParaRPr lang="en-US" dirty="0">
            <a:latin typeface="Nirmala UI" panose="020B0502040204020203" pitchFamily="34" charset="0"/>
            <a:ea typeface="Nirmala UI" panose="020B0502040204020203" pitchFamily="34" charset="0"/>
            <a:cs typeface="Nirmala UI" panose="020B0502040204020203" pitchFamily="34" charset="0"/>
          </a:endParaRPr>
        </a:p>
      </dgm:t>
    </dgm:pt>
    <dgm:pt modelId="{3C938F59-D6F4-4DCD-BE1C-929A6B968CE1}" type="parTrans" cxnId="{1C4B3E02-E9B8-4903-A895-E72A086EE59D}">
      <dgm:prSet/>
      <dgm:spPr/>
      <dgm:t>
        <a:bodyPr/>
        <a:lstStyle/>
        <a:p>
          <a:endParaRPr lang="en-US"/>
        </a:p>
      </dgm:t>
    </dgm:pt>
    <dgm:pt modelId="{29F7AFA1-5481-4959-978A-26FF469ED2EF}" type="sibTrans" cxnId="{1C4B3E02-E9B8-4903-A895-E72A086EE59D}">
      <dgm:prSet/>
      <dgm:spPr/>
      <dgm:t>
        <a:bodyPr/>
        <a:lstStyle/>
        <a:p>
          <a:endParaRPr lang="en-US"/>
        </a:p>
      </dgm:t>
    </dgm:pt>
    <dgm:pt modelId="{C2AAC9FF-41B8-4A6E-B139-A7B0B4EFEDA9}">
      <dgm:prSet custT="1"/>
      <dgm:spPr/>
      <dgm:t>
        <a:bodyPr/>
        <a:lstStyle/>
        <a:p>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रक्त में आयरन की कमी</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16FFC496-D2FE-459C-B732-9B7E6C7A42B1}" type="parTrans" cxnId="{55E2CE82-B43A-4DEE-852F-C790700ABF95}">
      <dgm:prSet/>
      <dgm:spPr/>
      <dgm:t>
        <a:bodyPr/>
        <a:lstStyle/>
        <a:p>
          <a:endParaRPr lang="en-US"/>
        </a:p>
      </dgm:t>
    </dgm:pt>
    <dgm:pt modelId="{12892E40-1E1A-4BFA-83BC-6E35CC41BBD8}" type="sibTrans" cxnId="{55E2CE82-B43A-4DEE-852F-C790700ABF95}">
      <dgm:prSet/>
      <dgm:spPr/>
      <dgm:t>
        <a:bodyPr/>
        <a:lstStyle/>
        <a:p>
          <a:endParaRPr lang="en-US"/>
        </a:p>
      </dgm:t>
    </dgm:pt>
    <dgm:pt modelId="{E2B4C8D7-6214-4ED6-A329-D593BDEE6F08}">
      <dgm:prSet custT="1"/>
      <dgm:spPr/>
      <dgm:t>
        <a:bodyPr/>
        <a:lstStyle/>
        <a:p>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संक्रमण/सूजन (मिट्टी से प्रसारित हेल्मिन्थेस)</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4303323A-59C3-487E-BA43-D9E3A98D5DB9}" type="parTrans" cxnId="{539E92D5-5AF7-40DE-893C-89AC55458601}">
      <dgm:prSet/>
      <dgm:spPr/>
      <dgm:t>
        <a:bodyPr/>
        <a:lstStyle/>
        <a:p>
          <a:endParaRPr lang="en-US"/>
        </a:p>
      </dgm:t>
    </dgm:pt>
    <dgm:pt modelId="{85231EAF-48EA-4E3C-BB38-F2CB2F0817ED}" type="sibTrans" cxnId="{539E92D5-5AF7-40DE-893C-89AC55458601}">
      <dgm:prSet/>
      <dgm:spPr/>
      <dgm:t>
        <a:bodyPr/>
        <a:lstStyle/>
        <a:p>
          <a:endParaRPr lang="en-US"/>
        </a:p>
      </dgm:t>
    </dgm:pt>
    <dgm:pt modelId="{D5EF41DC-622F-4E64-A0E7-523B34BE1F2B}">
      <dgm:prSet custT="1"/>
      <dgm:spPr/>
      <dgm:t>
        <a:bodyPr/>
        <a:lstStyle/>
        <a:p>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रक्त की जेनेटिक बीमारी (सिकल सेल रोग, थैलेसीमिया)</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46CB9E6C-5620-43E5-BA5C-BB89C01FC79E}" type="parTrans" cxnId="{F4EDDEAC-9984-41B2-B85D-A507118D908E}">
      <dgm:prSet/>
      <dgm:spPr/>
      <dgm:t>
        <a:bodyPr/>
        <a:lstStyle/>
        <a:p>
          <a:endParaRPr lang="en-US"/>
        </a:p>
      </dgm:t>
    </dgm:pt>
    <dgm:pt modelId="{9041D602-C038-4EF4-A70C-8AAA6D9EF3C9}" type="sibTrans" cxnId="{F4EDDEAC-9984-41B2-B85D-A507118D908E}">
      <dgm:prSet/>
      <dgm:spPr/>
      <dgm:t>
        <a:bodyPr/>
        <a:lstStyle/>
        <a:p>
          <a:endParaRPr lang="en-US"/>
        </a:p>
      </dgm:t>
    </dgm:pt>
    <dgm:pt modelId="{6ECE99A7-C1C3-4366-89E4-36794B042ED4}">
      <dgm:prSet custT="1"/>
      <dgm:spPr/>
      <dgm:t>
        <a:bodyPr/>
        <a:lstStyle/>
        <a:p>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ल्यूकेमिया जैसे कैंसर</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89E59B15-60E7-4614-9E66-4139C42CBA1F}" type="parTrans" cxnId="{13EDC655-2E63-494D-9560-20556EBB07A9}">
      <dgm:prSet/>
      <dgm:spPr/>
      <dgm:t>
        <a:bodyPr/>
        <a:lstStyle/>
        <a:p>
          <a:endParaRPr lang="en-US"/>
        </a:p>
      </dgm:t>
    </dgm:pt>
    <dgm:pt modelId="{3BCBD33D-4582-4959-A977-DE4227E4756F}" type="sibTrans" cxnId="{13EDC655-2E63-494D-9560-20556EBB07A9}">
      <dgm:prSet/>
      <dgm:spPr/>
      <dgm:t>
        <a:bodyPr/>
        <a:lstStyle/>
        <a:p>
          <a:endParaRPr lang="en-US"/>
        </a:p>
      </dgm:t>
    </dgm:pt>
    <dgm:pt modelId="{46977B32-D33E-4414-BFE1-7E5899958322}">
      <dgm:prSet custT="1"/>
      <dgm:spPr/>
      <dgm:t>
        <a:bodyPr/>
        <a:lstStyle/>
        <a:p>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कुछ दवाओं के लेने से (एंटी-एपिलेप्टिक, कैंसर, एंटीबायोटिक्स)</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7D8C2D20-A1F2-4A75-8EAC-DDAB3B8FD839}" type="parTrans" cxnId="{BA689AC6-891C-4946-960E-3B5CB4F6A323}">
      <dgm:prSet/>
      <dgm:spPr/>
      <dgm:t>
        <a:bodyPr/>
        <a:lstStyle/>
        <a:p>
          <a:endParaRPr lang="en-US"/>
        </a:p>
      </dgm:t>
    </dgm:pt>
    <dgm:pt modelId="{496460C1-F709-4EDB-B82F-454AB7504054}" type="sibTrans" cxnId="{BA689AC6-891C-4946-960E-3B5CB4F6A323}">
      <dgm:prSet/>
      <dgm:spPr/>
      <dgm:t>
        <a:bodyPr/>
        <a:lstStyle/>
        <a:p>
          <a:endParaRPr lang="en-US"/>
        </a:p>
      </dgm:t>
    </dgm:pt>
    <dgm:pt modelId="{3831899B-A1C2-4DC0-9EB0-3B41A532EE87}">
      <dgm:prSet custT="1"/>
      <dgm:spPr/>
      <dgm:t>
        <a:bodyPr/>
        <a:lstStyle/>
        <a:p>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DD8B9AE4-C753-4D36-ADEA-1ECB25E5C572}" type="parTrans" cxnId="{43CCCAF7-85B7-4588-9A25-45726365ED2B}">
      <dgm:prSet/>
      <dgm:spPr/>
      <dgm:t>
        <a:bodyPr/>
        <a:lstStyle/>
        <a:p>
          <a:endParaRPr lang="en-US"/>
        </a:p>
      </dgm:t>
    </dgm:pt>
    <dgm:pt modelId="{4C57605D-DE69-4DBD-BCCF-08AA83BEBC66}" type="sibTrans" cxnId="{43CCCAF7-85B7-4588-9A25-45726365ED2B}">
      <dgm:prSet/>
      <dgm:spPr/>
      <dgm:t>
        <a:bodyPr/>
        <a:lstStyle/>
        <a:p>
          <a:endParaRPr lang="en-US"/>
        </a:p>
      </dgm:t>
    </dgm:pt>
    <dgm:pt modelId="{9BAE9651-0EBF-4831-ADBD-B440A783BFD0}">
      <dgm:prSet custT="1"/>
      <dgm:spPr/>
      <dgm:t>
        <a:bodyPr/>
        <a:lstStyle/>
        <a:p>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पोषण संबंधी समस्याएं (फोलेट की कमी, विटामिन बी12 की कमी)</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21B0BBA6-80B9-416D-B2F1-85DA634E916A}" type="parTrans" cxnId="{9E75F3E7-1C5F-42B0-8934-DC460037D444}">
      <dgm:prSet/>
      <dgm:spPr/>
    </dgm:pt>
    <dgm:pt modelId="{534F648F-7D06-4496-B9BB-1523E74D1B94}" type="sibTrans" cxnId="{9E75F3E7-1C5F-42B0-8934-DC460037D444}">
      <dgm:prSet/>
      <dgm:spPr/>
    </dgm:pt>
    <dgm:pt modelId="{A899383C-E036-9D42-84E6-75B683D80D77}" type="pres">
      <dgm:prSet presAssocID="{9FE8C6B7-1F1D-4090-A734-FB73711E1B7C}" presName="linear" presStyleCnt="0">
        <dgm:presLayoutVars>
          <dgm:animLvl val="lvl"/>
          <dgm:resizeHandles val="exact"/>
        </dgm:presLayoutVars>
      </dgm:prSet>
      <dgm:spPr/>
    </dgm:pt>
    <dgm:pt modelId="{8040F7A9-DD7B-CD45-A567-FD842A1924DF}" type="pres">
      <dgm:prSet presAssocID="{30828CC0-6D77-41B8-B314-C10E5E6AD121}" presName="parentText" presStyleLbl="node1" presStyleIdx="0" presStyleCnt="1" custScaleY="46310" custLinFactNeighborY="-22791">
        <dgm:presLayoutVars>
          <dgm:chMax val="0"/>
          <dgm:bulletEnabled val="1"/>
        </dgm:presLayoutVars>
      </dgm:prSet>
      <dgm:spPr/>
    </dgm:pt>
    <dgm:pt modelId="{F390AC8B-E31A-084E-82D7-E328AFB24843}" type="pres">
      <dgm:prSet presAssocID="{30828CC0-6D77-41B8-B314-C10E5E6AD121}" presName="childText" presStyleLbl="revTx" presStyleIdx="0" presStyleCnt="1" custScaleY="142067">
        <dgm:presLayoutVars>
          <dgm:bulletEnabled val="1"/>
        </dgm:presLayoutVars>
      </dgm:prSet>
      <dgm:spPr/>
    </dgm:pt>
  </dgm:ptLst>
  <dgm:cxnLst>
    <dgm:cxn modelId="{1C4B3E02-E9B8-4903-A895-E72A086EE59D}" srcId="{9FE8C6B7-1F1D-4090-A734-FB73711E1B7C}" destId="{30828CC0-6D77-41B8-B314-C10E5E6AD121}" srcOrd="0" destOrd="0" parTransId="{3C938F59-D6F4-4DCD-BE1C-929A6B968CE1}" sibTransId="{29F7AFA1-5481-4959-978A-26FF469ED2EF}"/>
    <dgm:cxn modelId="{37112922-D14D-45FE-A076-BC221669A362}" type="presOf" srcId="{9BAE9651-0EBF-4831-ADBD-B440A783BFD0}" destId="{F390AC8B-E31A-084E-82D7-E328AFB24843}" srcOrd="0" destOrd="1" presId="urn:microsoft.com/office/officeart/2005/8/layout/vList2"/>
    <dgm:cxn modelId="{DAD35531-40B7-4F55-A443-732319B3FF08}" type="presOf" srcId="{D5EF41DC-622F-4E64-A0E7-523B34BE1F2B}" destId="{F390AC8B-E31A-084E-82D7-E328AFB24843}" srcOrd="0" destOrd="4" presId="urn:microsoft.com/office/officeart/2005/8/layout/vList2"/>
    <dgm:cxn modelId="{8F815875-E6AC-4309-B68E-9BE7370AA4BB}" type="presOf" srcId="{46977B32-D33E-4414-BFE1-7E5899958322}" destId="{F390AC8B-E31A-084E-82D7-E328AFB24843}" srcOrd="0" destOrd="6" presId="urn:microsoft.com/office/officeart/2005/8/layout/vList2"/>
    <dgm:cxn modelId="{13EDC655-2E63-494D-9560-20556EBB07A9}" srcId="{30828CC0-6D77-41B8-B314-C10E5E6AD121}" destId="{6ECE99A7-C1C3-4366-89E4-36794B042ED4}" srcOrd="5" destOrd="0" parTransId="{89E59B15-60E7-4614-9E66-4139C42CBA1F}" sibTransId="{3BCBD33D-4582-4959-A977-DE4227E4756F}"/>
    <dgm:cxn modelId="{55E2CE82-B43A-4DEE-852F-C790700ABF95}" srcId="{30828CC0-6D77-41B8-B314-C10E5E6AD121}" destId="{C2AAC9FF-41B8-4A6E-B139-A7B0B4EFEDA9}" srcOrd="0" destOrd="0" parTransId="{16FFC496-D2FE-459C-B732-9B7E6C7A42B1}" sibTransId="{12892E40-1E1A-4BFA-83BC-6E35CC41BBD8}"/>
    <dgm:cxn modelId="{759BC28B-3D5A-4BD5-9B8B-97F27C4429EC}" type="presOf" srcId="{3831899B-A1C2-4DC0-9EB0-3B41A532EE87}" destId="{F390AC8B-E31A-084E-82D7-E328AFB24843}" srcOrd="0" destOrd="3" presId="urn:microsoft.com/office/officeart/2005/8/layout/vList2"/>
    <dgm:cxn modelId="{99B2399C-720C-EF4D-8377-701704C63123}" type="presOf" srcId="{C2AAC9FF-41B8-4A6E-B139-A7B0B4EFEDA9}" destId="{F390AC8B-E31A-084E-82D7-E328AFB24843}" srcOrd="0" destOrd="0" presId="urn:microsoft.com/office/officeart/2005/8/layout/vList2"/>
    <dgm:cxn modelId="{F4EDDEAC-9984-41B2-B85D-A507118D908E}" srcId="{30828CC0-6D77-41B8-B314-C10E5E6AD121}" destId="{D5EF41DC-622F-4E64-A0E7-523B34BE1F2B}" srcOrd="4" destOrd="0" parTransId="{46CB9E6C-5620-43E5-BA5C-BB89C01FC79E}" sibTransId="{9041D602-C038-4EF4-A70C-8AAA6D9EF3C9}"/>
    <dgm:cxn modelId="{6B9730B7-9497-46E0-88D5-9A40C6D1E15C}" type="presOf" srcId="{E2B4C8D7-6214-4ED6-A329-D593BDEE6F08}" destId="{F390AC8B-E31A-084E-82D7-E328AFB24843}" srcOrd="0" destOrd="2" presId="urn:microsoft.com/office/officeart/2005/8/layout/vList2"/>
    <dgm:cxn modelId="{BA689AC6-891C-4946-960E-3B5CB4F6A323}" srcId="{30828CC0-6D77-41B8-B314-C10E5E6AD121}" destId="{46977B32-D33E-4414-BFE1-7E5899958322}" srcOrd="6" destOrd="0" parTransId="{7D8C2D20-A1F2-4A75-8EAC-DDAB3B8FD839}" sibTransId="{496460C1-F709-4EDB-B82F-454AB7504054}"/>
    <dgm:cxn modelId="{EDF60CCC-ADE5-644F-9E5E-5EDB72FA1D12}" type="presOf" srcId="{30828CC0-6D77-41B8-B314-C10E5E6AD121}" destId="{8040F7A9-DD7B-CD45-A567-FD842A1924DF}" srcOrd="0" destOrd="0" presId="urn:microsoft.com/office/officeart/2005/8/layout/vList2"/>
    <dgm:cxn modelId="{539E92D5-5AF7-40DE-893C-89AC55458601}" srcId="{30828CC0-6D77-41B8-B314-C10E5E6AD121}" destId="{E2B4C8D7-6214-4ED6-A329-D593BDEE6F08}" srcOrd="2" destOrd="0" parTransId="{4303323A-59C3-487E-BA43-D9E3A98D5DB9}" sibTransId="{85231EAF-48EA-4E3C-BB38-F2CB2F0817ED}"/>
    <dgm:cxn modelId="{9E75F3E7-1C5F-42B0-8934-DC460037D444}" srcId="{30828CC0-6D77-41B8-B314-C10E5E6AD121}" destId="{9BAE9651-0EBF-4831-ADBD-B440A783BFD0}" srcOrd="1" destOrd="0" parTransId="{21B0BBA6-80B9-416D-B2F1-85DA634E916A}" sibTransId="{534F648F-7D06-4496-B9BB-1523E74D1B94}"/>
    <dgm:cxn modelId="{FD9307E8-47AA-4C77-84AB-7CA4544DDFEE}" type="presOf" srcId="{6ECE99A7-C1C3-4366-89E4-36794B042ED4}" destId="{F390AC8B-E31A-084E-82D7-E328AFB24843}" srcOrd="0" destOrd="5" presId="urn:microsoft.com/office/officeart/2005/8/layout/vList2"/>
    <dgm:cxn modelId="{43CCCAF7-85B7-4588-9A25-45726365ED2B}" srcId="{30828CC0-6D77-41B8-B314-C10E5E6AD121}" destId="{3831899B-A1C2-4DC0-9EB0-3B41A532EE87}" srcOrd="3" destOrd="0" parTransId="{DD8B9AE4-C753-4D36-ADEA-1ECB25E5C572}" sibTransId="{4C57605D-DE69-4DBD-BCCF-08AA83BEBC66}"/>
    <dgm:cxn modelId="{69A0CAFD-6C1A-6846-9844-0A30EAA6A1C1}" type="presOf" srcId="{9FE8C6B7-1F1D-4090-A734-FB73711E1B7C}" destId="{A899383C-E036-9D42-84E6-75B683D80D77}" srcOrd="0" destOrd="0" presId="urn:microsoft.com/office/officeart/2005/8/layout/vList2"/>
    <dgm:cxn modelId="{589EBA53-506E-1242-8E01-5CC7F6A7CD03}" type="presParOf" srcId="{A899383C-E036-9D42-84E6-75B683D80D77}" destId="{8040F7A9-DD7B-CD45-A567-FD842A1924DF}" srcOrd="0" destOrd="0" presId="urn:microsoft.com/office/officeart/2005/8/layout/vList2"/>
    <dgm:cxn modelId="{757B2620-ED46-F444-A098-2244350D9304}" type="presParOf" srcId="{A899383C-E036-9D42-84E6-75B683D80D77}" destId="{F390AC8B-E31A-084E-82D7-E328AFB248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C9904-33E8-7D46-BDA3-218E032320B1}"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GB"/>
        </a:p>
      </dgm:t>
    </dgm:pt>
    <dgm:pt modelId="{B5943319-EAAB-264F-A07C-7B71C2A0B327}">
      <dgm:prSet phldrT="[Text]" custT="1"/>
      <dgm:spPr/>
      <dgm:t>
        <a:bodyPr/>
        <a:lstStyle/>
        <a:p>
          <a:r>
            <a:rPr lang="hi-IN"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10-19 वर्ष उम्र की </a:t>
          </a:r>
          <a:r>
            <a:rPr lang="en-US"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54% </a:t>
          </a:r>
          <a:r>
            <a:rPr lang="hi-IN" sz="16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लड़कियों  और 29% लड़कों में अनीमिया है। </a:t>
          </a:r>
          <a:endParaRPr lang="en-GB" sz="1600" dirty="0">
            <a:solidFill>
              <a:schemeClr val="bg1"/>
            </a:solidFill>
          </a:endParaRPr>
        </a:p>
      </dgm:t>
    </dgm:pt>
    <dgm:pt modelId="{60BD2A75-9702-274E-8D78-21ED0CA3C846}" type="parTrans" cxnId="{0B7F853A-C2EB-A043-A967-D441B6E560D0}">
      <dgm:prSet/>
      <dgm:spPr/>
      <dgm:t>
        <a:bodyPr/>
        <a:lstStyle/>
        <a:p>
          <a:endParaRPr lang="en-GB" sz="3600"/>
        </a:p>
      </dgm:t>
    </dgm:pt>
    <dgm:pt modelId="{71D778C5-94CC-E14F-A993-16F69400350D}" type="sibTrans" cxnId="{0B7F853A-C2EB-A043-A967-D441B6E560D0}">
      <dgm:prSet/>
      <dgm:spPr/>
      <dgm:t>
        <a:bodyPr/>
        <a:lstStyle/>
        <a:p>
          <a:endParaRPr lang="en-GB" sz="3600"/>
        </a:p>
      </dgm:t>
    </dgm:pt>
    <dgm:pt modelId="{DDA2FCD4-221B-E64B-BBB7-A1AB88648DCC}">
      <dgm:prSet phldrT="[Text]" custT="1"/>
      <dgm:spPr/>
      <dgm:t>
        <a:bodyPr/>
        <a:lstStyle/>
        <a:p>
          <a:r>
            <a:rPr lang="hi-IN" sz="1400" dirty="0"/>
            <a:t>प्रजनन आयु वर्ग की महिलायें</a:t>
          </a:r>
          <a:endParaRPr lang="en-GB" sz="1400" dirty="0"/>
        </a:p>
      </dgm:t>
    </dgm:pt>
    <dgm:pt modelId="{62A1B175-8353-ED49-A5EB-68FEEEAB4ACE}" type="parTrans" cxnId="{6BACDA41-EE9D-8C4B-AA51-DB12B2CAC1C5}">
      <dgm:prSet/>
      <dgm:spPr/>
      <dgm:t>
        <a:bodyPr/>
        <a:lstStyle/>
        <a:p>
          <a:endParaRPr lang="en-GB" sz="3600"/>
        </a:p>
      </dgm:t>
    </dgm:pt>
    <dgm:pt modelId="{73EDD96F-7E5F-0742-A35E-FDA640A03A1E}" type="sibTrans" cxnId="{6BACDA41-EE9D-8C4B-AA51-DB12B2CAC1C5}">
      <dgm:prSet/>
      <dgm:spPr/>
      <dgm:t>
        <a:bodyPr/>
        <a:lstStyle/>
        <a:p>
          <a:endParaRPr lang="en-GB" sz="3600"/>
        </a:p>
      </dgm:t>
    </dgm:pt>
    <dgm:pt modelId="{7306565D-8CE6-E342-B924-1CF0F24ED912}">
      <dgm:prSet phldrT="[Text]" custT="1"/>
      <dgm:spPr/>
      <dgm:t>
        <a:bodyPr/>
        <a:lstStyle/>
        <a:p>
          <a:r>
            <a:rPr lang="hi-IN" sz="1600" dirty="0"/>
            <a:t>गर्भवती महिलायें </a:t>
          </a:r>
          <a:endParaRPr lang="en-GB" sz="1600" dirty="0"/>
        </a:p>
      </dgm:t>
    </dgm:pt>
    <dgm:pt modelId="{D21C2028-2B16-0741-9BCB-752AAF966968}" type="parTrans" cxnId="{5B2B25A7-BF03-9E45-9D70-FCB95F46B08E}">
      <dgm:prSet/>
      <dgm:spPr/>
      <dgm:t>
        <a:bodyPr/>
        <a:lstStyle/>
        <a:p>
          <a:endParaRPr lang="en-GB" sz="3600"/>
        </a:p>
      </dgm:t>
    </dgm:pt>
    <dgm:pt modelId="{BFF160FC-9E55-AA45-BACF-36CDA9614D8C}" type="sibTrans" cxnId="{5B2B25A7-BF03-9E45-9D70-FCB95F46B08E}">
      <dgm:prSet/>
      <dgm:spPr/>
      <dgm:t>
        <a:bodyPr/>
        <a:lstStyle/>
        <a:p>
          <a:endParaRPr lang="en-GB" sz="3600"/>
        </a:p>
      </dgm:t>
    </dgm:pt>
    <dgm:pt modelId="{954FF89C-4FBF-0A46-AEB3-325C2D830315}">
      <dgm:prSet custT="1"/>
      <dgm:spPr/>
      <dgm:t>
        <a:bodyPr/>
        <a:lstStyle/>
        <a:p>
          <a:r>
            <a:rPr lang="hi-IN" sz="1600" dirty="0"/>
            <a:t>बच्चे का जन्म</a:t>
          </a:r>
          <a:r>
            <a:rPr lang="en-US" sz="1600" dirty="0"/>
            <a:t> </a:t>
          </a:r>
          <a:endParaRPr lang="en-GB" sz="1600" dirty="0"/>
        </a:p>
      </dgm:t>
    </dgm:pt>
    <dgm:pt modelId="{477AD602-4DED-4B49-BBD6-BB225A9265BB}" type="parTrans" cxnId="{7FF2E00A-8149-2749-BD12-646FB439544A}">
      <dgm:prSet/>
      <dgm:spPr/>
      <dgm:t>
        <a:bodyPr/>
        <a:lstStyle/>
        <a:p>
          <a:endParaRPr lang="en-GB" sz="3600"/>
        </a:p>
      </dgm:t>
    </dgm:pt>
    <dgm:pt modelId="{6A109F6C-DA82-6947-9057-CA3F17B8A10A}" type="sibTrans" cxnId="{7FF2E00A-8149-2749-BD12-646FB439544A}">
      <dgm:prSet/>
      <dgm:spPr/>
      <dgm:t>
        <a:bodyPr/>
        <a:lstStyle/>
        <a:p>
          <a:endParaRPr lang="en-GB" sz="3600"/>
        </a:p>
      </dgm:t>
    </dgm:pt>
    <dgm:pt modelId="{7499FB49-9A62-F843-AF87-DD2D355766BE}">
      <dgm:prSet custT="1"/>
      <dgm:spPr/>
      <dgm:t>
        <a:bodyPr/>
        <a:lstStyle/>
        <a:p>
          <a:r>
            <a:rPr lang="hi-IN" sz="1400" dirty="0"/>
            <a:t>0-10 साल के बच्चे</a:t>
          </a:r>
          <a:endParaRPr lang="en-GB" sz="1400" dirty="0"/>
        </a:p>
      </dgm:t>
    </dgm:pt>
    <dgm:pt modelId="{8F8768EF-37A3-2848-8C48-3EE4B2859695}" type="parTrans" cxnId="{93DCA1DC-FB53-0147-B796-4188558AF0F9}">
      <dgm:prSet/>
      <dgm:spPr/>
      <dgm:t>
        <a:bodyPr/>
        <a:lstStyle/>
        <a:p>
          <a:endParaRPr lang="en-GB" sz="3600"/>
        </a:p>
      </dgm:t>
    </dgm:pt>
    <dgm:pt modelId="{13845C9F-032E-654A-84BE-A879CAFA870A}" type="sibTrans" cxnId="{93DCA1DC-FB53-0147-B796-4188558AF0F9}">
      <dgm:prSet/>
      <dgm:spPr/>
      <dgm:t>
        <a:bodyPr/>
        <a:lstStyle/>
        <a:p>
          <a:endParaRPr lang="en-GB" sz="3600"/>
        </a:p>
      </dgm:t>
    </dgm:pt>
    <dgm:pt modelId="{017C2513-2C2C-3C47-ACBA-16C08D015D4F}">
      <dgm:prSet custT="1"/>
      <dgm:spPr/>
      <dgm:t>
        <a:bodyPr/>
        <a:lstStyle/>
        <a:p>
          <a:r>
            <a:rPr lang="hi-IN" sz="1800" dirty="0"/>
            <a:t>युवा और किशोर अवस्था</a:t>
          </a:r>
          <a:endParaRPr lang="en-GB" sz="1800" dirty="0"/>
        </a:p>
      </dgm:t>
    </dgm:pt>
    <dgm:pt modelId="{70812CFB-43BF-994A-B955-037E987A2F42}" type="parTrans" cxnId="{156D999E-35D3-C441-9AEF-10259A0846BA}">
      <dgm:prSet/>
      <dgm:spPr/>
      <dgm:t>
        <a:bodyPr/>
        <a:lstStyle/>
        <a:p>
          <a:endParaRPr lang="en-GB" sz="2800"/>
        </a:p>
      </dgm:t>
    </dgm:pt>
    <dgm:pt modelId="{69A6EBC5-3D31-8F4E-A125-03E644B6BC87}" type="sibTrans" cxnId="{156D999E-35D3-C441-9AEF-10259A0846BA}">
      <dgm:prSet/>
      <dgm:spPr/>
      <dgm:t>
        <a:bodyPr/>
        <a:lstStyle/>
        <a:p>
          <a:endParaRPr lang="en-GB" sz="2800"/>
        </a:p>
      </dgm:t>
    </dgm:pt>
    <dgm:pt modelId="{26E522C1-50AE-0D40-B017-9A25CFF8784B}" type="pres">
      <dgm:prSet presAssocID="{1C0C9904-33E8-7D46-BDA3-218E032320B1}" presName="cycle" presStyleCnt="0">
        <dgm:presLayoutVars>
          <dgm:dir/>
          <dgm:resizeHandles val="exact"/>
        </dgm:presLayoutVars>
      </dgm:prSet>
      <dgm:spPr/>
    </dgm:pt>
    <dgm:pt modelId="{ADF9A2E3-0E04-D147-8EAB-2FA53BBDF9E2}" type="pres">
      <dgm:prSet presAssocID="{B5943319-EAAB-264F-A07C-7B71C2A0B327}" presName="node" presStyleLbl="node1" presStyleIdx="0" presStyleCnt="6" custScaleX="144869" custScaleY="136825">
        <dgm:presLayoutVars>
          <dgm:bulletEnabled val="1"/>
        </dgm:presLayoutVars>
      </dgm:prSet>
      <dgm:spPr/>
    </dgm:pt>
    <dgm:pt modelId="{BD85A4C0-65CB-2B40-8ACA-99386F3394A8}" type="pres">
      <dgm:prSet presAssocID="{B5943319-EAAB-264F-A07C-7B71C2A0B327}" presName="spNode" presStyleCnt="0"/>
      <dgm:spPr/>
    </dgm:pt>
    <dgm:pt modelId="{AFB60566-374B-1E4A-8F87-6D1467EB26ED}" type="pres">
      <dgm:prSet presAssocID="{71D778C5-94CC-E14F-A993-16F69400350D}" presName="sibTrans" presStyleLbl="sibTrans1D1" presStyleIdx="0" presStyleCnt="6"/>
      <dgm:spPr/>
    </dgm:pt>
    <dgm:pt modelId="{ED34FA6D-CC6F-ED44-B5CD-AB6A12C5AF8F}" type="pres">
      <dgm:prSet presAssocID="{017C2513-2C2C-3C47-ACBA-16C08D015D4F}" presName="node" presStyleLbl="node1" presStyleIdx="1" presStyleCnt="6">
        <dgm:presLayoutVars>
          <dgm:bulletEnabled val="1"/>
        </dgm:presLayoutVars>
      </dgm:prSet>
      <dgm:spPr/>
    </dgm:pt>
    <dgm:pt modelId="{AB0D6AC2-9439-364D-AC67-AA8246B5F42C}" type="pres">
      <dgm:prSet presAssocID="{017C2513-2C2C-3C47-ACBA-16C08D015D4F}" presName="spNode" presStyleCnt="0"/>
      <dgm:spPr/>
    </dgm:pt>
    <dgm:pt modelId="{8E646390-114D-774C-92BE-F57C5EF0FA56}" type="pres">
      <dgm:prSet presAssocID="{69A6EBC5-3D31-8F4E-A125-03E644B6BC87}" presName="sibTrans" presStyleLbl="sibTrans1D1" presStyleIdx="1" presStyleCnt="6"/>
      <dgm:spPr/>
    </dgm:pt>
    <dgm:pt modelId="{BF96848B-5B08-6149-B64C-81C12DB72199}" type="pres">
      <dgm:prSet presAssocID="{DDA2FCD4-221B-E64B-BBB7-A1AB88648DCC}" presName="node" presStyleLbl="node1" presStyleIdx="2" presStyleCnt="6">
        <dgm:presLayoutVars>
          <dgm:bulletEnabled val="1"/>
        </dgm:presLayoutVars>
      </dgm:prSet>
      <dgm:spPr/>
    </dgm:pt>
    <dgm:pt modelId="{4AAE264C-7856-0745-ACD6-39F58B6DDA65}" type="pres">
      <dgm:prSet presAssocID="{DDA2FCD4-221B-E64B-BBB7-A1AB88648DCC}" presName="spNode" presStyleCnt="0"/>
      <dgm:spPr/>
    </dgm:pt>
    <dgm:pt modelId="{0445706E-E7D2-994E-A8A7-61E797F5D137}" type="pres">
      <dgm:prSet presAssocID="{73EDD96F-7E5F-0742-A35E-FDA640A03A1E}" presName="sibTrans" presStyleLbl="sibTrans1D1" presStyleIdx="2" presStyleCnt="6"/>
      <dgm:spPr/>
    </dgm:pt>
    <dgm:pt modelId="{01ECA683-F75E-2048-9398-21DFBF4F2895}" type="pres">
      <dgm:prSet presAssocID="{7306565D-8CE6-E342-B924-1CF0F24ED912}" presName="node" presStyleLbl="node1" presStyleIdx="3" presStyleCnt="6">
        <dgm:presLayoutVars>
          <dgm:bulletEnabled val="1"/>
        </dgm:presLayoutVars>
      </dgm:prSet>
      <dgm:spPr/>
    </dgm:pt>
    <dgm:pt modelId="{0794AE2D-2183-E74D-821D-E9A830275827}" type="pres">
      <dgm:prSet presAssocID="{7306565D-8CE6-E342-B924-1CF0F24ED912}" presName="spNode" presStyleCnt="0"/>
      <dgm:spPr/>
    </dgm:pt>
    <dgm:pt modelId="{2646AAD7-076F-CD48-BF98-2E2A97AEDCD4}" type="pres">
      <dgm:prSet presAssocID="{BFF160FC-9E55-AA45-BACF-36CDA9614D8C}" presName="sibTrans" presStyleLbl="sibTrans1D1" presStyleIdx="3" presStyleCnt="6"/>
      <dgm:spPr/>
    </dgm:pt>
    <dgm:pt modelId="{ACD27995-54C2-C24C-B473-E52A126F72AD}" type="pres">
      <dgm:prSet presAssocID="{954FF89C-4FBF-0A46-AEB3-325C2D830315}" presName="node" presStyleLbl="node1" presStyleIdx="4" presStyleCnt="6">
        <dgm:presLayoutVars>
          <dgm:bulletEnabled val="1"/>
        </dgm:presLayoutVars>
      </dgm:prSet>
      <dgm:spPr/>
    </dgm:pt>
    <dgm:pt modelId="{A2F6A3BD-765D-F747-BCE9-4AA92D1C2CCC}" type="pres">
      <dgm:prSet presAssocID="{954FF89C-4FBF-0A46-AEB3-325C2D830315}" presName="spNode" presStyleCnt="0"/>
      <dgm:spPr/>
    </dgm:pt>
    <dgm:pt modelId="{DC0CAD53-E550-CD4F-8C84-61B013F261DC}" type="pres">
      <dgm:prSet presAssocID="{6A109F6C-DA82-6947-9057-CA3F17B8A10A}" presName="sibTrans" presStyleLbl="sibTrans1D1" presStyleIdx="4" presStyleCnt="6"/>
      <dgm:spPr/>
    </dgm:pt>
    <dgm:pt modelId="{91791872-AEAB-E546-A5F3-F41B80F12838}" type="pres">
      <dgm:prSet presAssocID="{7499FB49-9A62-F843-AF87-DD2D355766BE}" presName="node" presStyleLbl="node1" presStyleIdx="5" presStyleCnt="6">
        <dgm:presLayoutVars>
          <dgm:bulletEnabled val="1"/>
        </dgm:presLayoutVars>
      </dgm:prSet>
      <dgm:spPr/>
    </dgm:pt>
    <dgm:pt modelId="{C113D294-86CA-6F43-B78D-7FA5E9BBA5ED}" type="pres">
      <dgm:prSet presAssocID="{7499FB49-9A62-F843-AF87-DD2D355766BE}" presName="spNode" presStyleCnt="0"/>
      <dgm:spPr/>
    </dgm:pt>
    <dgm:pt modelId="{40649131-2859-CD47-B894-444E57DA4169}" type="pres">
      <dgm:prSet presAssocID="{13845C9F-032E-654A-84BE-A879CAFA870A}" presName="sibTrans" presStyleLbl="sibTrans1D1" presStyleIdx="5" presStyleCnt="6"/>
      <dgm:spPr/>
    </dgm:pt>
  </dgm:ptLst>
  <dgm:cxnLst>
    <dgm:cxn modelId="{7FF2E00A-8149-2749-BD12-646FB439544A}" srcId="{1C0C9904-33E8-7D46-BDA3-218E032320B1}" destId="{954FF89C-4FBF-0A46-AEB3-325C2D830315}" srcOrd="4" destOrd="0" parTransId="{477AD602-4DED-4B49-BBD6-BB225A9265BB}" sibTransId="{6A109F6C-DA82-6947-9057-CA3F17B8A10A}"/>
    <dgm:cxn modelId="{39CB802D-801F-F144-B67D-8CC4FB2FDB17}" type="presOf" srcId="{DDA2FCD4-221B-E64B-BBB7-A1AB88648DCC}" destId="{BF96848B-5B08-6149-B64C-81C12DB72199}" srcOrd="0" destOrd="0" presId="urn:microsoft.com/office/officeart/2005/8/layout/cycle5"/>
    <dgm:cxn modelId="{FA88DA35-F819-1F41-A563-DD5993D999A9}" type="presOf" srcId="{71D778C5-94CC-E14F-A993-16F69400350D}" destId="{AFB60566-374B-1E4A-8F87-6D1467EB26ED}" srcOrd="0" destOrd="0" presId="urn:microsoft.com/office/officeart/2005/8/layout/cycle5"/>
    <dgm:cxn modelId="{0B7F853A-C2EB-A043-A967-D441B6E560D0}" srcId="{1C0C9904-33E8-7D46-BDA3-218E032320B1}" destId="{B5943319-EAAB-264F-A07C-7B71C2A0B327}" srcOrd="0" destOrd="0" parTransId="{60BD2A75-9702-274E-8D78-21ED0CA3C846}" sibTransId="{71D778C5-94CC-E14F-A993-16F69400350D}"/>
    <dgm:cxn modelId="{28A5CB5B-ABDC-C240-B35C-343F057615D6}" type="presOf" srcId="{7499FB49-9A62-F843-AF87-DD2D355766BE}" destId="{91791872-AEAB-E546-A5F3-F41B80F12838}" srcOrd="0" destOrd="0" presId="urn:microsoft.com/office/officeart/2005/8/layout/cycle5"/>
    <dgm:cxn modelId="{CE3EC041-D39A-E544-A90B-009A758178E2}" type="presOf" srcId="{73EDD96F-7E5F-0742-A35E-FDA640A03A1E}" destId="{0445706E-E7D2-994E-A8A7-61E797F5D137}" srcOrd="0" destOrd="0" presId="urn:microsoft.com/office/officeart/2005/8/layout/cycle5"/>
    <dgm:cxn modelId="{6BACDA41-EE9D-8C4B-AA51-DB12B2CAC1C5}" srcId="{1C0C9904-33E8-7D46-BDA3-218E032320B1}" destId="{DDA2FCD4-221B-E64B-BBB7-A1AB88648DCC}" srcOrd="2" destOrd="0" parTransId="{62A1B175-8353-ED49-A5EB-68FEEEAB4ACE}" sibTransId="{73EDD96F-7E5F-0742-A35E-FDA640A03A1E}"/>
    <dgm:cxn modelId="{62326742-DF0B-F544-9BB6-C60AD6F54844}" type="presOf" srcId="{B5943319-EAAB-264F-A07C-7B71C2A0B327}" destId="{ADF9A2E3-0E04-D147-8EAB-2FA53BBDF9E2}" srcOrd="0" destOrd="0" presId="urn:microsoft.com/office/officeart/2005/8/layout/cycle5"/>
    <dgm:cxn modelId="{49F10564-060D-4746-8735-DB3F949A6431}" type="presOf" srcId="{69A6EBC5-3D31-8F4E-A125-03E644B6BC87}" destId="{8E646390-114D-774C-92BE-F57C5EF0FA56}" srcOrd="0" destOrd="0" presId="urn:microsoft.com/office/officeart/2005/8/layout/cycle5"/>
    <dgm:cxn modelId="{156D999E-35D3-C441-9AEF-10259A0846BA}" srcId="{1C0C9904-33E8-7D46-BDA3-218E032320B1}" destId="{017C2513-2C2C-3C47-ACBA-16C08D015D4F}" srcOrd="1" destOrd="0" parTransId="{70812CFB-43BF-994A-B955-037E987A2F42}" sibTransId="{69A6EBC5-3D31-8F4E-A125-03E644B6BC87}"/>
    <dgm:cxn modelId="{5B2B25A7-BF03-9E45-9D70-FCB95F46B08E}" srcId="{1C0C9904-33E8-7D46-BDA3-218E032320B1}" destId="{7306565D-8CE6-E342-B924-1CF0F24ED912}" srcOrd="3" destOrd="0" parTransId="{D21C2028-2B16-0741-9BCB-752AAF966968}" sibTransId="{BFF160FC-9E55-AA45-BACF-36CDA9614D8C}"/>
    <dgm:cxn modelId="{6DDCA0AE-9FFF-574A-9CC8-C218A0122D86}" type="presOf" srcId="{6A109F6C-DA82-6947-9057-CA3F17B8A10A}" destId="{DC0CAD53-E550-CD4F-8C84-61B013F261DC}" srcOrd="0" destOrd="0" presId="urn:microsoft.com/office/officeart/2005/8/layout/cycle5"/>
    <dgm:cxn modelId="{9FE56BB8-6B5C-9A46-8CB4-4B44B4B88121}" type="presOf" srcId="{1C0C9904-33E8-7D46-BDA3-218E032320B1}" destId="{26E522C1-50AE-0D40-B017-9A25CFF8784B}" srcOrd="0" destOrd="0" presId="urn:microsoft.com/office/officeart/2005/8/layout/cycle5"/>
    <dgm:cxn modelId="{C4EE4BC8-40D1-E84C-8266-152735260A9F}" type="presOf" srcId="{017C2513-2C2C-3C47-ACBA-16C08D015D4F}" destId="{ED34FA6D-CC6F-ED44-B5CD-AB6A12C5AF8F}" srcOrd="0" destOrd="0" presId="urn:microsoft.com/office/officeart/2005/8/layout/cycle5"/>
    <dgm:cxn modelId="{9249E9D2-4F59-BB46-A45B-652DE7985F93}" type="presOf" srcId="{BFF160FC-9E55-AA45-BACF-36CDA9614D8C}" destId="{2646AAD7-076F-CD48-BF98-2E2A97AEDCD4}" srcOrd="0" destOrd="0" presId="urn:microsoft.com/office/officeart/2005/8/layout/cycle5"/>
    <dgm:cxn modelId="{A45E94D7-4F60-124C-839C-0909D257CD22}" type="presOf" srcId="{13845C9F-032E-654A-84BE-A879CAFA870A}" destId="{40649131-2859-CD47-B894-444E57DA4169}" srcOrd="0" destOrd="0" presId="urn:microsoft.com/office/officeart/2005/8/layout/cycle5"/>
    <dgm:cxn modelId="{93DCA1DC-FB53-0147-B796-4188558AF0F9}" srcId="{1C0C9904-33E8-7D46-BDA3-218E032320B1}" destId="{7499FB49-9A62-F843-AF87-DD2D355766BE}" srcOrd="5" destOrd="0" parTransId="{8F8768EF-37A3-2848-8C48-3EE4B2859695}" sibTransId="{13845C9F-032E-654A-84BE-A879CAFA870A}"/>
    <dgm:cxn modelId="{C1933AF6-339C-3444-8E7B-C36D71C93A95}" type="presOf" srcId="{954FF89C-4FBF-0A46-AEB3-325C2D830315}" destId="{ACD27995-54C2-C24C-B473-E52A126F72AD}" srcOrd="0" destOrd="0" presId="urn:microsoft.com/office/officeart/2005/8/layout/cycle5"/>
    <dgm:cxn modelId="{382E99F6-1E41-6743-979F-FACD1965756F}" type="presOf" srcId="{7306565D-8CE6-E342-B924-1CF0F24ED912}" destId="{01ECA683-F75E-2048-9398-21DFBF4F2895}" srcOrd="0" destOrd="0" presId="urn:microsoft.com/office/officeart/2005/8/layout/cycle5"/>
    <dgm:cxn modelId="{675B1156-4704-C242-B937-3131A173B31D}" type="presParOf" srcId="{26E522C1-50AE-0D40-B017-9A25CFF8784B}" destId="{ADF9A2E3-0E04-D147-8EAB-2FA53BBDF9E2}" srcOrd="0" destOrd="0" presId="urn:microsoft.com/office/officeart/2005/8/layout/cycle5"/>
    <dgm:cxn modelId="{BEE72A91-4012-134E-B7CC-358195455981}" type="presParOf" srcId="{26E522C1-50AE-0D40-B017-9A25CFF8784B}" destId="{BD85A4C0-65CB-2B40-8ACA-99386F3394A8}" srcOrd="1" destOrd="0" presId="urn:microsoft.com/office/officeart/2005/8/layout/cycle5"/>
    <dgm:cxn modelId="{FEFCBD60-0A50-3C46-AD38-F02BDA1DDDA5}" type="presParOf" srcId="{26E522C1-50AE-0D40-B017-9A25CFF8784B}" destId="{AFB60566-374B-1E4A-8F87-6D1467EB26ED}" srcOrd="2" destOrd="0" presId="urn:microsoft.com/office/officeart/2005/8/layout/cycle5"/>
    <dgm:cxn modelId="{C3F9A4B1-E027-CF44-9D82-7AC49F719F0E}" type="presParOf" srcId="{26E522C1-50AE-0D40-B017-9A25CFF8784B}" destId="{ED34FA6D-CC6F-ED44-B5CD-AB6A12C5AF8F}" srcOrd="3" destOrd="0" presId="urn:microsoft.com/office/officeart/2005/8/layout/cycle5"/>
    <dgm:cxn modelId="{15C9756E-CD7A-6F4F-A6EC-74E4E60DBDAA}" type="presParOf" srcId="{26E522C1-50AE-0D40-B017-9A25CFF8784B}" destId="{AB0D6AC2-9439-364D-AC67-AA8246B5F42C}" srcOrd="4" destOrd="0" presId="urn:microsoft.com/office/officeart/2005/8/layout/cycle5"/>
    <dgm:cxn modelId="{593B6321-DEE1-B647-B4A7-4902C1DB26FB}" type="presParOf" srcId="{26E522C1-50AE-0D40-B017-9A25CFF8784B}" destId="{8E646390-114D-774C-92BE-F57C5EF0FA56}" srcOrd="5" destOrd="0" presId="urn:microsoft.com/office/officeart/2005/8/layout/cycle5"/>
    <dgm:cxn modelId="{54865AEC-11CC-D043-BB6E-3B0BE3A21D4A}" type="presParOf" srcId="{26E522C1-50AE-0D40-B017-9A25CFF8784B}" destId="{BF96848B-5B08-6149-B64C-81C12DB72199}" srcOrd="6" destOrd="0" presId="urn:microsoft.com/office/officeart/2005/8/layout/cycle5"/>
    <dgm:cxn modelId="{4A04E064-4D6D-6448-BF06-0DA657145AD7}" type="presParOf" srcId="{26E522C1-50AE-0D40-B017-9A25CFF8784B}" destId="{4AAE264C-7856-0745-ACD6-39F58B6DDA65}" srcOrd="7" destOrd="0" presId="urn:microsoft.com/office/officeart/2005/8/layout/cycle5"/>
    <dgm:cxn modelId="{3090BEEC-3994-3F4F-AB64-FDD9544BBA72}" type="presParOf" srcId="{26E522C1-50AE-0D40-B017-9A25CFF8784B}" destId="{0445706E-E7D2-994E-A8A7-61E797F5D137}" srcOrd="8" destOrd="0" presId="urn:microsoft.com/office/officeart/2005/8/layout/cycle5"/>
    <dgm:cxn modelId="{FAE0AC5C-B920-EC43-B63C-BE3C2B96F18B}" type="presParOf" srcId="{26E522C1-50AE-0D40-B017-9A25CFF8784B}" destId="{01ECA683-F75E-2048-9398-21DFBF4F2895}" srcOrd="9" destOrd="0" presId="urn:microsoft.com/office/officeart/2005/8/layout/cycle5"/>
    <dgm:cxn modelId="{9BFA4F27-F531-CD4A-B386-E5D5B3F218E1}" type="presParOf" srcId="{26E522C1-50AE-0D40-B017-9A25CFF8784B}" destId="{0794AE2D-2183-E74D-821D-E9A830275827}" srcOrd="10" destOrd="0" presId="urn:microsoft.com/office/officeart/2005/8/layout/cycle5"/>
    <dgm:cxn modelId="{FD840221-FB01-AE4A-AA0E-54DFEB9C0169}" type="presParOf" srcId="{26E522C1-50AE-0D40-B017-9A25CFF8784B}" destId="{2646AAD7-076F-CD48-BF98-2E2A97AEDCD4}" srcOrd="11" destOrd="0" presId="urn:microsoft.com/office/officeart/2005/8/layout/cycle5"/>
    <dgm:cxn modelId="{AC4E5DB6-BECE-8145-9CAD-FB02DD56809D}" type="presParOf" srcId="{26E522C1-50AE-0D40-B017-9A25CFF8784B}" destId="{ACD27995-54C2-C24C-B473-E52A126F72AD}" srcOrd="12" destOrd="0" presId="urn:microsoft.com/office/officeart/2005/8/layout/cycle5"/>
    <dgm:cxn modelId="{C716BEE5-3FF5-5749-AB83-E0A9E198DB60}" type="presParOf" srcId="{26E522C1-50AE-0D40-B017-9A25CFF8784B}" destId="{A2F6A3BD-765D-F747-BCE9-4AA92D1C2CCC}" srcOrd="13" destOrd="0" presId="urn:microsoft.com/office/officeart/2005/8/layout/cycle5"/>
    <dgm:cxn modelId="{897F328F-FAF6-574C-95D0-E2A6C2D41784}" type="presParOf" srcId="{26E522C1-50AE-0D40-B017-9A25CFF8784B}" destId="{DC0CAD53-E550-CD4F-8C84-61B013F261DC}" srcOrd="14" destOrd="0" presId="urn:microsoft.com/office/officeart/2005/8/layout/cycle5"/>
    <dgm:cxn modelId="{5F19D80F-E53D-FB48-B669-656DF4F7E805}" type="presParOf" srcId="{26E522C1-50AE-0D40-B017-9A25CFF8784B}" destId="{91791872-AEAB-E546-A5F3-F41B80F12838}" srcOrd="15" destOrd="0" presId="urn:microsoft.com/office/officeart/2005/8/layout/cycle5"/>
    <dgm:cxn modelId="{9F14B738-A4E0-1C47-9B07-5F850FE99250}" type="presParOf" srcId="{26E522C1-50AE-0D40-B017-9A25CFF8784B}" destId="{C113D294-86CA-6F43-B78D-7FA5E9BBA5ED}" srcOrd="16" destOrd="0" presId="urn:microsoft.com/office/officeart/2005/8/layout/cycle5"/>
    <dgm:cxn modelId="{06435360-60D5-CE41-8EBC-31D5396A9973}" type="presParOf" srcId="{26E522C1-50AE-0D40-B017-9A25CFF8784B}" destId="{40649131-2859-CD47-B894-444E57DA416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0F7A9-DD7B-CD45-A567-FD842A1924DF}">
      <dsp:nvSpPr>
        <dsp:cNvPr id="0" name=""/>
        <dsp:cNvSpPr/>
      </dsp:nvSpPr>
      <dsp:spPr>
        <a:xfrm>
          <a:off x="0" y="0"/>
          <a:ext cx="10378440" cy="762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hi-IN" sz="3000" kern="1200" dirty="0">
              <a:latin typeface="Nirmala UI" panose="020B0502040204020203" pitchFamily="34" charset="0"/>
              <a:ea typeface="Nirmala UI" panose="020B0502040204020203" pitchFamily="34" charset="0"/>
              <a:cs typeface="Nirmala UI" panose="020B0502040204020203" pitchFamily="34" charset="0"/>
            </a:rPr>
            <a:t>अनीमिया के कुछ कारण:</a:t>
          </a:r>
          <a:endParaRPr lang="en-US" sz="3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241" y="37241"/>
        <a:ext cx="10303958" cy="688410"/>
      </dsp:txXfrm>
    </dsp:sp>
    <dsp:sp modelId="{F390AC8B-E31A-084E-82D7-E328AFB24843}">
      <dsp:nvSpPr>
        <dsp:cNvPr id="0" name=""/>
        <dsp:cNvSpPr/>
      </dsp:nvSpPr>
      <dsp:spPr>
        <a:xfrm>
          <a:off x="0" y="950508"/>
          <a:ext cx="10378440" cy="376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रक्त में आयरन की कमी</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पोषण संबंधी समस्याएं (फोलेट की कमी, विटामिन बी12 की कमी)</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r>
            <a:rPr lang="hi-IN"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rPr>
            <a:t>संक्रमण/सूजन (मिट्टी से प्रसारित हेल्मिन्थेस)</a:t>
          </a: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endParaRPr lang="en-US" sz="2000" kern="1200" dirty="0">
            <a:solidFill>
              <a:srgbClr val="FF0000"/>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रक्त की जेनेटिक बीमारी (सिकल सेल रोग, थैलेसीमिया)</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ल्यूकेमिया जैसे कैंसर</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889000">
            <a:lnSpc>
              <a:spcPct val="90000"/>
            </a:lnSpc>
            <a:spcBef>
              <a:spcPct val="0"/>
            </a:spcBef>
            <a:spcAft>
              <a:spcPct val="20000"/>
            </a:spcAft>
            <a:buChar char="•"/>
          </a:pPr>
          <a:r>
            <a:rPr lang="hi-IN"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कुछ दवाओं के लेने से (एंटी-एपिलेप्टिक, कैंसर, एंटीबायोटिक्स)</a:t>
          </a:r>
          <a:endParaRPr lang="en-US" sz="20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0" y="950508"/>
        <a:ext cx="10378440" cy="376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A2E3-0E04-D147-8EAB-2FA53BBDF9E2}">
      <dsp:nvSpPr>
        <dsp:cNvPr id="0" name=""/>
        <dsp:cNvSpPr/>
      </dsp:nvSpPr>
      <dsp:spPr>
        <a:xfrm>
          <a:off x="1833500" y="-85506"/>
          <a:ext cx="2140166" cy="13138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10-19 वर्ष उम्र की </a:t>
          </a:r>
          <a:r>
            <a:rPr lang="en-US" sz="16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54% </a:t>
          </a:r>
          <a:r>
            <a:rPr lang="hi-IN" sz="16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लड़कियों  और 29% लड़कों में अनीमिया है। </a:t>
          </a:r>
          <a:endParaRPr lang="en-GB" sz="1600" kern="1200" dirty="0">
            <a:solidFill>
              <a:schemeClr val="bg1"/>
            </a:solidFill>
          </a:endParaRPr>
        </a:p>
      </dsp:txBody>
      <dsp:txXfrm>
        <a:off x="1897638" y="-21368"/>
        <a:ext cx="2011890" cy="1185589"/>
      </dsp:txXfrm>
    </dsp:sp>
    <dsp:sp modelId="{AFB60566-374B-1E4A-8F87-6D1467EB26ED}">
      <dsp:nvSpPr>
        <dsp:cNvPr id="0" name=""/>
        <dsp:cNvSpPr/>
      </dsp:nvSpPr>
      <dsp:spPr>
        <a:xfrm>
          <a:off x="643406" y="571426"/>
          <a:ext cx="4520353" cy="4520353"/>
        </a:xfrm>
        <a:custGeom>
          <a:avLst/>
          <a:gdLst/>
          <a:ahLst/>
          <a:cxnLst/>
          <a:rect l="0" t="0" r="0" b="0"/>
          <a:pathLst>
            <a:path>
              <a:moveTo>
                <a:pt x="3441427" y="333250"/>
              </a:moveTo>
              <a:arcTo wR="2260176" hR="2260176" stAng="18090556" swAng="58842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34FA6D-CC6F-ED44-B5CD-AB6A12C5AF8F}">
      <dsp:nvSpPr>
        <dsp:cNvPr id="0" name=""/>
        <dsp:cNvSpPr/>
      </dsp:nvSpPr>
      <dsp:spPr>
        <a:xfrm>
          <a:off x="4122298" y="1221388"/>
          <a:ext cx="1477311" cy="960252"/>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dirty="0"/>
            <a:t>युवा और किशोर अवस्था</a:t>
          </a:r>
          <a:endParaRPr lang="en-GB" sz="1800" kern="1200" dirty="0"/>
        </a:p>
      </dsp:txBody>
      <dsp:txXfrm>
        <a:off x="4169174" y="1268264"/>
        <a:ext cx="1383559" cy="866500"/>
      </dsp:txXfrm>
    </dsp:sp>
    <dsp:sp modelId="{8E646390-114D-774C-92BE-F57C5EF0FA56}">
      <dsp:nvSpPr>
        <dsp:cNvPr id="0" name=""/>
        <dsp:cNvSpPr/>
      </dsp:nvSpPr>
      <dsp:spPr>
        <a:xfrm>
          <a:off x="643406" y="571426"/>
          <a:ext cx="4520353" cy="4520353"/>
        </a:xfrm>
        <a:custGeom>
          <a:avLst/>
          <a:gdLst/>
          <a:ahLst/>
          <a:cxnLst/>
          <a:rect l="0" t="0" r="0" b="0"/>
          <a:pathLst>
            <a:path>
              <a:moveTo>
                <a:pt x="4485175" y="1862963"/>
              </a:moveTo>
              <a:arcTo wR="2260176" hR="2260176" stAng="20992682" swAng="1214636"/>
            </a:path>
          </a:pathLst>
        </a:custGeom>
        <a:noFill/>
        <a:ln w="6350" cap="flat" cmpd="sng" algn="ctr">
          <a:solidFill>
            <a:schemeClr val="accent3">
              <a:hueOff val="542120"/>
              <a:satOff val="20000"/>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96848B-5B08-6149-B64C-81C12DB72199}">
      <dsp:nvSpPr>
        <dsp:cNvPr id="0" name=""/>
        <dsp:cNvSpPr/>
      </dsp:nvSpPr>
      <dsp:spPr>
        <a:xfrm>
          <a:off x="4122298" y="3481565"/>
          <a:ext cx="1477311" cy="960252"/>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i-IN" sz="1400" kern="1200" dirty="0"/>
            <a:t>प्रजनन आयु वर्ग की महिलायें</a:t>
          </a:r>
          <a:endParaRPr lang="en-GB" sz="1400" kern="1200" dirty="0"/>
        </a:p>
      </dsp:txBody>
      <dsp:txXfrm>
        <a:off x="4169174" y="3528441"/>
        <a:ext cx="1383559" cy="866500"/>
      </dsp:txXfrm>
    </dsp:sp>
    <dsp:sp modelId="{0445706E-E7D2-994E-A8A7-61E797F5D137}">
      <dsp:nvSpPr>
        <dsp:cNvPr id="0" name=""/>
        <dsp:cNvSpPr/>
      </dsp:nvSpPr>
      <dsp:spPr>
        <a:xfrm>
          <a:off x="643406" y="571426"/>
          <a:ext cx="4520353" cy="4520353"/>
        </a:xfrm>
        <a:custGeom>
          <a:avLst/>
          <a:gdLst/>
          <a:ahLst/>
          <a:cxnLst/>
          <a:rect l="0" t="0" r="0" b="0"/>
          <a:pathLst>
            <a:path>
              <a:moveTo>
                <a:pt x="3698153" y="4003914"/>
              </a:moveTo>
              <a:arcTo wR="2260176" hR="2260176" stAng="3029355" swAng="922734"/>
            </a:path>
          </a:pathLst>
        </a:custGeom>
        <a:noFill/>
        <a:ln w="6350" cap="flat" cmpd="sng" algn="ctr">
          <a:solidFill>
            <a:schemeClr val="accent3">
              <a:hueOff val="1084240"/>
              <a:satOff val="40000"/>
              <a:lumOff val="-58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ECA683-F75E-2048-9398-21DFBF4F2895}">
      <dsp:nvSpPr>
        <dsp:cNvPr id="0" name=""/>
        <dsp:cNvSpPr/>
      </dsp:nvSpPr>
      <dsp:spPr>
        <a:xfrm>
          <a:off x="2164927" y="4611653"/>
          <a:ext cx="1477311" cy="960252"/>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kern="1200" dirty="0"/>
            <a:t>गर्भवती महिलायें </a:t>
          </a:r>
          <a:endParaRPr lang="en-GB" sz="1600" kern="1200" dirty="0"/>
        </a:p>
      </dsp:txBody>
      <dsp:txXfrm>
        <a:off x="2211803" y="4658529"/>
        <a:ext cx="1383559" cy="866500"/>
      </dsp:txXfrm>
    </dsp:sp>
    <dsp:sp modelId="{2646AAD7-076F-CD48-BF98-2E2A97AEDCD4}">
      <dsp:nvSpPr>
        <dsp:cNvPr id="0" name=""/>
        <dsp:cNvSpPr/>
      </dsp:nvSpPr>
      <dsp:spPr>
        <a:xfrm>
          <a:off x="643406" y="571426"/>
          <a:ext cx="4520353" cy="4520353"/>
        </a:xfrm>
        <a:custGeom>
          <a:avLst/>
          <a:gdLst/>
          <a:ahLst/>
          <a:cxnLst/>
          <a:rect l="0" t="0" r="0" b="0"/>
          <a:pathLst>
            <a:path>
              <a:moveTo>
                <a:pt x="1336130" y="4322829"/>
              </a:moveTo>
              <a:arcTo wR="2260176" hR="2260176" stAng="6847911" swAng="922734"/>
            </a:path>
          </a:pathLst>
        </a:custGeom>
        <a:noFill/>
        <a:ln w="6350" cap="flat" cmpd="sng" algn="ctr">
          <a:solidFill>
            <a:schemeClr val="accent3">
              <a:hueOff val="1626359"/>
              <a:satOff val="60000"/>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D27995-54C2-C24C-B473-E52A126F72AD}">
      <dsp:nvSpPr>
        <dsp:cNvPr id="0" name=""/>
        <dsp:cNvSpPr/>
      </dsp:nvSpPr>
      <dsp:spPr>
        <a:xfrm>
          <a:off x="207557" y="3481565"/>
          <a:ext cx="1477311" cy="960252"/>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kern="1200" dirty="0"/>
            <a:t>बच्चे का जन्म</a:t>
          </a:r>
          <a:r>
            <a:rPr lang="en-US" sz="1600" kern="1200" dirty="0"/>
            <a:t> </a:t>
          </a:r>
          <a:endParaRPr lang="en-GB" sz="1600" kern="1200" dirty="0"/>
        </a:p>
      </dsp:txBody>
      <dsp:txXfrm>
        <a:off x="254433" y="3528441"/>
        <a:ext cx="1383559" cy="866500"/>
      </dsp:txXfrm>
    </dsp:sp>
    <dsp:sp modelId="{DC0CAD53-E550-CD4F-8C84-61B013F261DC}">
      <dsp:nvSpPr>
        <dsp:cNvPr id="0" name=""/>
        <dsp:cNvSpPr/>
      </dsp:nvSpPr>
      <dsp:spPr>
        <a:xfrm>
          <a:off x="643406" y="571426"/>
          <a:ext cx="4520353" cy="4520353"/>
        </a:xfrm>
        <a:custGeom>
          <a:avLst/>
          <a:gdLst/>
          <a:ahLst/>
          <a:cxnLst/>
          <a:rect l="0" t="0" r="0" b="0"/>
          <a:pathLst>
            <a:path>
              <a:moveTo>
                <a:pt x="35177" y="2657389"/>
              </a:moveTo>
              <a:arcTo wR="2260176" hR="2260176" stAng="10192682" swAng="1214636"/>
            </a:path>
          </a:pathLst>
        </a:custGeom>
        <a:noFill/>
        <a:ln w="6350" cap="flat" cmpd="sng" algn="ctr">
          <a:solidFill>
            <a:schemeClr val="accent3">
              <a:hueOff val="2168479"/>
              <a:satOff val="80000"/>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791872-AEAB-E546-A5F3-F41B80F12838}">
      <dsp:nvSpPr>
        <dsp:cNvPr id="0" name=""/>
        <dsp:cNvSpPr/>
      </dsp:nvSpPr>
      <dsp:spPr>
        <a:xfrm>
          <a:off x="207557" y="1221388"/>
          <a:ext cx="1477311" cy="9602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i-IN" sz="1400" kern="1200" dirty="0"/>
            <a:t>0-10 साल के बच्चे</a:t>
          </a:r>
          <a:endParaRPr lang="en-GB" sz="1400" kern="1200" dirty="0"/>
        </a:p>
      </dsp:txBody>
      <dsp:txXfrm>
        <a:off x="254433" y="1268264"/>
        <a:ext cx="1383559" cy="866500"/>
      </dsp:txXfrm>
    </dsp:sp>
    <dsp:sp modelId="{40649131-2859-CD47-B894-444E57DA4169}">
      <dsp:nvSpPr>
        <dsp:cNvPr id="0" name=""/>
        <dsp:cNvSpPr/>
      </dsp:nvSpPr>
      <dsp:spPr>
        <a:xfrm>
          <a:off x="643406" y="571426"/>
          <a:ext cx="4520353" cy="4520353"/>
        </a:xfrm>
        <a:custGeom>
          <a:avLst/>
          <a:gdLst/>
          <a:ahLst/>
          <a:cxnLst/>
          <a:rect l="0" t="0" r="0" b="0"/>
          <a:pathLst>
            <a:path>
              <a:moveTo>
                <a:pt x="767969" y="562614"/>
              </a:moveTo>
              <a:arcTo wR="2260176" hR="2260176" stAng="13721015" swAng="588429"/>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5548E-BC6B-BE46-AAEA-3A4FE8026627}"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1B323-E319-F14D-A5B9-41B4CB6E2B34}" type="slidenum">
              <a:rPr lang="en-US" smtClean="0"/>
              <a:t>‹#›</a:t>
            </a:fld>
            <a:endParaRPr lang="en-US"/>
          </a:p>
        </p:txBody>
      </p:sp>
    </p:spTree>
    <p:extLst>
      <p:ext uri="{BB962C8B-B14F-4D97-AF65-F5344CB8AC3E}">
        <p14:creationId xmlns:p14="http://schemas.microsoft.com/office/powerpoint/2010/main" val="346177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88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how education is affected, future career growth and development is affected</a:t>
            </a:r>
          </a:p>
        </p:txBody>
      </p:sp>
      <p:sp>
        <p:nvSpPr>
          <p:cNvPr id="4" name="Slide Number Placeholder 3"/>
          <p:cNvSpPr>
            <a:spLocks noGrp="1"/>
          </p:cNvSpPr>
          <p:nvPr>
            <p:ph type="sldNum" sz="quarter" idx="5"/>
          </p:nvPr>
        </p:nvSpPr>
        <p:spPr/>
        <p:txBody>
          <a:bodyPr/>
          <a:lstStyle/>
          <a:p>
            <a:fld id="{E291B323-E319-F14D-A5B9-41B4CB6E2B34}" type="slidenum">
              <a:rPr lang="en-US" smtClean="0"/>
              <a:t>13</a:t>
            </a:fld>
            <a:endParaRPr lang="en-US"/>
          </a:p>
        </p:txBody>
      </p:sp>
    </p:spTree>
    <p:extLst>
      <p:ext uri="{BB962C8B-B14F-4D97-AF65-F5344CB8AC3E}">
        <p14:creationId xmlns:p14="http://schemas.microsoft.com/office/powerpoint/2010/main" val="69288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14</a:t>
            </a:fld>
            <a:endParaRPr lang="en-US"/>
          </a:p>
        </p:txBody>
      </p:sp>
    </p:spTree>
    <p:extLst>
      <p:ext uri="{BB962C8B-B14F-4D97-AF65-F5344CB8AC3E}">
        <p14:creationId xmlns:p14="http://schemas.microsoft.com/office/powerpoint/2010/main" val="31118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64DA2CBA-C0BE-4387-9A83-DD3CF64BCFBD}" type="datetime1">
              <a:rPr lang="en-US" smtClean="0"/>
              <a:t>1/8/2024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76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27291CB7-94D2-4BFB-AE1C-AA6ACAA0E72B}" type="datetime1">
              <a:rPr lang="en-US" smtClean="0"/>
              <a:t>1/8/2024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5705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BBF34466-F374-45D8-B363-67FA78B82F44}" type="datetime1">
              <a:rPr lang="en-US" smtClean="0"/>
              <a:t>1/8/2024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49742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24487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02241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29113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07364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20860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676140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77119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2349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F8BC12EF-ABC5-43E9-A3AE-4CB1D7B058F2}" type="datetime1">
              <a:rPr lang="en-US" smtClean="0"/>
              <a:t>1/8/2024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534687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87747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916673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0443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1C5D9483-4D1F-4838-9153-BBE22145AABE}" type="datetime1">
              <a:rPr lang="en-US" smtClean="0"/>
              <a:t>1/8/2024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6399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7C2A0789-747C-4A9E-835D-715181A62C64}" type="datetime1">
              <a:rPr lang="en-US" smtClean="0"/>
              <a:t>1/8/2024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7825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2AD4F727-499B-43C8-9B47-96948C14A473}" type="datetime1">
              <a:rPr lang="en-US" smtClean="0"/>
              <a:t>1/8/2024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2146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276BB04E-97BF-4FC8-822A-95C315477599}" type="datetime1">
              <a:rPr lang="en-US" smtClean="0"/>
              <a:t>1/8/2024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5102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577053B3-7B3E-408A-8543-EDDA2F8FC710}" type="datetime1">
              <a:rPr lang="en-US" smtClean="0"/>
              <a:t>1/8/2024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8100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E8542CA2-A1B1-4A18-B333-E436D545FF24}" type="datetime1">
              <a:rPr lang="en-US" smtClean="0"/>
              <a:t>1/8/2024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96742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2827F95A-00D0-47DD-B593-444B1548D876}" type="datetime1">
              <a:rPr lang="en-US" smtClean="0"/>
              <a:t>1/8/2024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2010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C0ACE-5A57-439F-B430-0EC96F3EE0D9}" type="datetime1">
              <a:rPr lang="en-US" smtClean="0"/>
              <a:t>1/8/2024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108111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A4FE-225B-784F-892F-D02D20B0F2F4}" type="datetimeFigureOut">
              <a:rPr lang="en-US" smtClean="0"/>
              <a:t>1/8/2024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416425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75000"/>
              </a:schemeClr>
            </a:gs>
            <a:gs pos="40000">
              <a:schemeClr val="accent1">
                <a:lumMod val="50000"/>
              </a:schemeClr>
            </a:gs>
            <a:gs pos="91000">
              <a:srgbClr val="00B0F0"/>
            </a:gs>
          </a:gsLst>
          <a:path path="circle">
            <a:fillToRect r="100000" b="100000"/>
          </a:path>
          <a:tileRect l="-100000" t="-100000"/>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5DAB7CD-CD8B-95D4-3ACD-16D96BC0471B}"/>
              </a:ext>
            </a:extLst>
          </p:cNvPr>
          <p:cNvSpPr>
            <a:spLocks noGrp="1"/>
          </p:cNvSpPr>
          <p:nvPr>
            <p:ph type="ctrTitle"/>
          </p:nvPr>
        </p:nvSpPr>
        <p:spPr>
          <a:xfrm>
            <a:off x="662180" y="2862471"/>
            <a:ext cx="3041803" cy="2907802"/>
          </a:xfrm>
        </p:spPr>
        <p:txBody>
          <a:bodyPr anchor="t">
            <a:normAutofit/>
          </a:bodyPr>
          <a:lstStyle/>
          <a:p>
            <a:pPr algn="r"/>
            <a:r>
              <a:rPr lang="hi-IN" sz="4000" dirty="0">
                <a:solidFill>
                  <a:srgbClr val="FFFFFF"/>
                </a:solidFill>
                <a:latin typeface="Nirmala UI" panose="020B0502040204020203" pitchFamily="34" charset="0"/>
                <a:ea typeface="Nirmala UI" panose="020B0502040204020203" pitchFamily="34" charset="0"/>
                <a:cs typeface="Nirmala UI" panose="020B0502040204020203" pitchFamily="34" charset="0"/>
              </a:rPr>
              <a:t>किशोरावस्था में अनीमिया पर प्रशिक्षण</a:t>
            </a:r>
            <a:br>
              <a:rPr lang="en-US" sz="4000" dirty="0">
                <a:solidFill>
                  <a:srgbClr val="FFFFFF"/>
                </a:solidFill>
                <a:latin typeface="Nirmala UI" panose="020B0502040204020203" pitchFamily="34" charset="0"/>
                <a:ea typeface="Nirmala UI" panose="020B0502040204020203" pitchFamily="34" charset="0"/>
                <a:cs typeface="Nirmala UI" panose="020B0502040204020203" pitchFamily="34" charset="0"/>
              </a:rPr>
            </a:br>
            <a:endParaRPr lang="en-US" sz="4000" dirty="0">
              <a:solidFill>
                <a:srgbClr val="FFFFFF"/>
              </a:solidFill>
            </a:endParaRPr>
          </a:p>
        </p:txBody>
      </p:sp>
      <p:sp>
        <p:nvSpPr>
          <p:cNvPr id="5" name="Subtitle 4">
            <a:extLst>
              <a:ext uri="{FF2B5EF4-FFF2-40B4-BE49-F238E27FC236}">
                <a16:creationId xmlns:a16="http://schemas.microsoft.com/office/drawing/2014/main" id="{F3B6102D-05A4-274C-EA43-DADEB647516B}"/>
              </a:ext>
            </a:extLst>
          </p:cNvPr>
          <p:cNvSpPr>
            <a:spLocks noGrp="1"/>
          </p:cNvSpPr>
          <p:nvPr>
            <p:ph type="subTitle" idx="1"/>
          </p:nvPr>
        </p:nvSpPr>
        <p:spPr>
          <a:xfrm>
            <a:off x="561723" y="662687"/>
            <a:ext cx="3041803" cy="1655316"/>
          </a:xfrm>
        </p:spPr>
        <p:txBody>
          <a:bodyPr anchor="b">
            <a:noAutofit/>
          </a:bodyPr>
          <a:lstStyle/>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r"/>
            <a:r>
              <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rPr>
              <a:t>शिक्षकों के लिये संवाद</a:t>
            </a:r>
          </a:p>
          <a:p>
            <a:pPr algn="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मॉडयूल</a:t>
            </a:r>
            <a:r>
              <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1- </a:t>
            </a: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सत्र 3</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 </a:t>
            </a:r>
            <a:endPar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a:p>
            <a:pPr algn="l"/>
            <a:endParaRPr lang="en-US" dirty="0">
              <a:solidFill>
                <a:srgbClr val="FFFFFF"/>
              </a:solidFill>
            </a:endParaRPr>
          </a:p>
        </p:txBody>
      </p:sp>
      <p:sp>
        <p:nvSpPr>
          <p:cNvPr id="7" name="Title 3">
            <a:extLst>
              <a:ext uri="{FF2B5EF4-FFF2-40B4-BE49-F238E27FC236}">
                <a16:creationId xmlns:a16="http://schemas.microsoft.com/office/drawing/2014/main" id="{9A305478-BD26-99FF-EDF6-1285134C31E3}"/>
              </a:ext>
            </a:extLst>
          </p:cNvPr>
          <p:cNvSpPr txBox="1">
            <a:spLocks/>
          </p:cNvSpPr>
          <p:nvPr/>
        </p:nvSpPr>
        <p:spPr>
          <a:xfrm>
            <a:off x="626472" y="274031"/>
            <a:ext cx="3052293" cy="210792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Subtitle 4">
            <a:extLst>
              <a:ext uri="{FF2B5EF4-FFF2-40B4-BE49-F238E27FC236}">
                <a16:creationId xmlns:a16="http://schemas.microsoft.com/office/drawing/2014/main" id="{994C54DC-5BE3-9C01-F9AA-531C084A0540}"/>
              </a:ext>
            </a:extLst>
          </p:cNvPr>
          <p:cNvSpPr txBox="1">
            <a:spLocks/>
          </p:cNvSpPr>
          <p:nvPr/>
        </p:nvSpPr>
        <p:spPr>
          <a:xfrm>
            <a:off x="545501" y="274671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Picture 23">
            <a:extLst>
              <a:ext uri="{FF2B5EF4-FFF2-40B4-BE49-F238E27FC236}">
                <a16:creationId xmlns:a16="http://schemas.microsoft.com/office/drawing/2014/main" id="{76D28496-0FE1-C5B8-13EC-6D7258A08AB6}"/>
              </a:ext>
            </a:extLst>
          </p:cNvPr>
          <p:cNvPicPr>
            <a:picLocks noChangeAspect="1"/>
          </p:cNvPicPr>
          <p:nvPr/>
        </p:nvPicPr>
        <p:blipFill>
          <a:blip r:embed="rId3"/>
          <a:stretch>
            <a:fillRect/>
          </a:stretch>
        </p:blipFill>
        <p:spPr>
          <a:xfrm>
            <a:off x="5476180" y="55415"/>
            <a:ext cx="6715819" cy="6235266"/>
          </a:xfrm>
          <a:prstGeom prst="rect">
            <a:avLst/>
          </a:prstGeom>
          <a:effectLst>
            <a:outerShdw blurRad="63500" sx="102000" sy="102000" algn="ctr" rotWithShape="0">
              <a:prstClr val="black">
                <a:alpha val="40000"/>
              </a:prstClr>
            </a:outerShdw>
          </a:effectLst>
        </p:spPr>
      </p:pic>
      <p:grpSp>
        <p:nvGrpSpPr>
          <p:cNvPr id="46" name="Group 45">
            <a:extLst>
              <a:ext uri="{FF2B5EF4-FFF2-40B4-BE49-F238E27FC236}">
                <a16:creationId xmlns:a16="http://schemas.microsoft.com/office/drawing/2014/main" id="{ADD261E6-7CB3-ABCF-8576-B2251B8CAE21}"/>
              </a:ext>
            </a:extLst>
          </p:cNvPr>
          <p:cNvGrpSpPr/>
          <p:nvPr/>
        </p:nvGrpSpPr>
        <p:grpSpPr>
          <a:xfrm>
            <a:off x="5476180" y="4780509"/>
            <a:ext cx="6752713" cy="2069009"/>
            <a:chOff x="2783823" y="150357"/>
            <a:chExt cx="7168592" cy="2456386"/>
          </a:xfrm>
        </p:grpSpPr>
        <p:grpSp>
          <p:nvGrpSpPr>
            <p:cNvPr id="47" name="Group 46">
              <a:extLst>
                <a:ext uri="{FF2B5EF4-FFF2-40B4-BE49-F238E27FC236}">
                  <a16:creationId xmlns:a16="http://schemas.microsoft.com/office/drawing/2014/main" id="{270362B9-4CED-6B30-23CC-0EED1B79BBF2}"/>
                </a:ext>
              </a:extLst>
            </p:cNvPr>
            <p:cNvGrpSpPr/>
            <p:nvPr/>
          </p:nvGrpSpPr>
          <p:grpSpPr>
            <a:xfrm>
              <a:off x="2783823" y="150357"/>
              <a:ext cx="7168592" cy="2456386"/>
              <a:chOff x="2398542" y="1808841"/>
              <a:chExt cx="7168592" cy="2456386"/>
            </a:xfrm>
            <a:solidFill>
              <a:schemeClr val="bg1"/>
            </a:solidFill>
            <a:effectLst>
              <a:outerShdw blurRad="50800" dist="38100" dir="16200000" rotWithShape="0">
                <a:prstClr val="black">
                  <a:alpha val="40000"/>
                </a:prstClr>
              </a:outerShdw>
            </a:effectLst>
          </p:grpSpPr>
          <p:sp>
            <p:nvSpPr>
              <p:cNvPr id="52" name="Rectangle 51">
                <a:extLst>
                  <a:ext uri="{FF2B5EF4-FFF2-40B4-BE49-F238E27FC236}">
                    <a16:creationId xmlns:a16="http://schemas.microsoft.com/office/drawing/2014/main" id="{C12C495A-7C39-38FD-350E-7368E01EC977}"/>
                  </a:ext>
                </a:extLst>
              </p:cNvPr>
              <p:cNvSpPr/>
              <p:nvPr/>
            </p:nvSpPr>
            <p:spPr>
              <a:xfrm>
                <a:off x="2398542" y="2985067"/>
                <a:ext cx="7168592" cy="1280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Triangle 52">
                <a:extLst>
                  <a:ext uri="{FF2B5EF4-FFF2-40B4-BE49-F238E27FC236}">
                    <a16:creationId xmlns:a16="http://schemas.microsoft.com/office/drawing/2014/main" id="{22A374A5-82E6-5E8B-180B-F28622045E65}"/>
                  </a:ext>
                </a:extLst>
              </p:cNvPr>
              <p:cNvSpPr/>
              <p:nvPr/>
            </p:nvSpPr>
            <p:spPr>
              <a:xfrm flipH="1">
                <a:off x="6124135" y="1808841"/>
                <a:ext cx="2334394" cy="245367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5A014FE-A0AA-3BD1-3AA3-51CBDCAEFCA7}"/>
                  </a:ext>
                </a:extLst>
              </p:cNvPr>
              <p:cNvSpPr/>
              <p:nvPr/>
            </p:nvSpPr>
            <p:spPr>
              <a:xfrm>
                <a:off x="8439373" y="1821273"/>
                <a:ext cx="1127761" cy="11648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blue and black logo&#10;&#10;Description automatically generated">
              <a:extLst>
                <a:ext uri="{FF2B5EF4-FFF2-40B4-BE49-F238E27FC236}">
                  <a16:creationId xmlns:a16="http://schemas.microsoft.com/office/drawing/2014/main" id="{C9ACCFC9-D166-074E-F435-DB21F75780CC}"/>
                </a:ext>
              </a:extLst>
            </p:cNvPr>
            <p:cNvPicPr>
              <a:picLocks noChangeAspect="1"/>
            </p:cNvPicPr>
            <p:nvPr/>
          </p:nvPicPr>
          <p:blipFill>
            <a:blip r:embed="rId4"/>
            <a:stretch>
              <a:fillRect/>
            </a:stretch>
          </p:blipFill>
          <p:spPr>
            <a:xfrm>
              <a:off x="4666062" y="1922121"/>
              <a:ext cx="1526945" cy="476767"/>
            </a:xfrm>
            <a:prstGeom prst="rect">
              <a:avLst/>
            </a:prstGeom>
          </p:spPr>
        </p:pic>
        <p:pic>
          <p:nvPicPr>
            <p:cNvPr id="49" name="Picture 48" descr="A logo with a child climbing up the stairs&#10;&#10;Description automatically generated">
              <a:extLst>
                <a:ext uri="{FF2B5EF4-FFF2-40B4-BE49-F238E27FC236}">
                  <a16:creationId xmlns:a16="http://schemas.microsoft.com/office/drawing/2014/main" id="{C3286057-626D-DE81-87E3-19A0394B974C}"/>
                </a:ext>
              </a:extLst>
            </p:cNvPr>
            <p:cNvPicPr>
              <a:picLocks noChangeAspect="1"/>
            </p:cNvPicPr>
            <p:nvPr/>
          </p:nvPicPr>
          <p:blipFill>
            <a:blip r:embed="rId5"/>
            <a:stretch>
              <a:fillRect/>
            </a:stretch>
          </p:blipFill>
          <p:spPr>
            <a:xfrm>
              <a:off x="3051764" y="1922121"/>
              <a:ext cx="1346357" cy="514785"/>
            </a:xfrm>
            <a:prstGeom prst="rect">
              <a:avLst/>
            </a:prstGeom>
          </p:spPr>
        </p:pic>
        <p:pic>
          <p:nvPicPr>
            <p:cNvPr id="50" name="Picture 49" descr="A blue text on a black background&#10;&#10;Description automatically generated">
              <a:extLst>
                <a:ext uri="{FF2B5EF4-FFF2-40B4-BE49-F238E27FC236}">
                  <a16:creationId xmlns:a16="http://schemas.microsoft.com/office/drawing/2014/main" id="{2DA4A7E1-CA29-8E2C-1453-869564C40660}"/>
                </a:ext>
              </a:extLst>
            </p:cNvPr>
            <p:cNvPicPr>
              <a:picLocks noChangeAspect="1"/>
            </p:cNvPicPr>
            <p:nvPr/>
          </p:nvPicPr>
          <p:blipFill>
            <a:blip r:embed="rId6"/>
            <a:stretch>
              <a:fillRect/>
            </a:stretch>
          </p:blipFill>
          <p:spPr>
            <a:xfrm>
              <a:off x="6524292" y="1751922"/>
              <a:ext cx="1330580" cy="718513"/>
            </a:xfrm>
            <a:prstGeom prst="rect">
              <a:avLst/>
            </a:prstGeom>
          </p:spPr>
        </p:pic>
        <p:pic>
          <p:nvPicPr>
            <p:cNvPr id="51" name="Picture 50">
              <a:extLst>
                <a:ext uri="{FF2B5EF4-FFF2-40B4-BE49-F238E27FC236}">
                  <a16:creationId xmlns:a16="http://schemas.microsoft.com/office/drawing/2014/main" id="{A4D7B1DF-2854-A66D-F54B-6DC4E46BAFC3}"/>
                </a:ext>
              </a:extLst>
            </p:cNvPr>
            <p:cNvPicPr>
              <a:picLocks noChangeAspect="1"/>
            </p:cNvPicPr>
            <p:nvPr/>
          </p:nvPicPr>
          <p:blipFill>
            <a:blip r:embed="rId7"/>
            <a:stretch>
              <a:fillRect/>
            </a:stretch>
          </p:blipFill>
          <p:spPr>
            <a:xfrm>
              <a:off x="8311738" y="454577"/>
              <a:ext cx="1640677" cy="2128237"/>
            </a:xfrm>
            <a:prstGeom prst="rect">
              <a:avLst/>
            </a:prstGeom>
          </p:spPr>
        </p:pic>
      </p:grpSp>
    </p:spTree>
    <p:extLst>
      <p:ext uri="{BB962C8B-B14F-4D97-AF65-F5344CB8AC3E}">
        <p14:creationId xmlns:p14="http://schemas.microsoft.com/office/powerpoint/2010/main" val="29314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7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007821-87B2-5361-3462-6512A9EA04C5}"/>
              </a:ext>
            </a:extLst>
          </p:cNvPr>
          <p:cNvSpPr>
            <a:spLocks noGrp="1"/>
          </p:cNvSpPr>
          <p:nvPr>
            <p:ph type="title"/>
          </p:nvPr>
        </p:nvSpPr>
        <p:spPr>
          <a:xfrm>
            <a:off x="1043631" y="222812"/>
            <a:ext cx="10173010" cy="993785"/>
          </a:xfrm>
        </p:spPr>
        <p:txBody>
          <a:bodyPr anchor="ctr">
            <a:normAutofit/>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स्टडीस का सारांश</a:t>
            </a:r>
            <a:endParaRPr lang="en-US" sz="1800" dirty="0">
              <a:latin typeface="Nirmala UI" panose="020B0502040204020203" pitchFamily="34" charset="0"/>
              <a:ea typeface="Nirmala UI" panose="020B0502040204020203" pitchFamily="34" charset="0"/>
              <a:cs typeface="Nirmala UI" panose="020B0502040204020203"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4896CFFF-A4C6-BAB4-FDF1-8D239478B3AD}"/>
              </a:ext>
            </a:extLst>
          </p:cNvPr>
          <p:cNvGraphicFramePr>
            <a:graphicFrameLocks noGrp="1"/>
          </p:cNvGraphicFramePr>
          <p:nvPr>
            <p:ph idx="1"/>
            <p:extLst>
              <p:ext uri="{D42A27DB-BD31-4B8C-83A1-F6EECF244321}">
                <p14:modId xmlns:p14="http://schemas.microsoft.com/office/powerpoint/2010/main" val="2532092298"/>
              </p:ext>
            </p:extLst>
          </p:nvPr>
        </p:nvGraphicFramePr>
        <p:xfrm>
          <a:off x="640078" y="1216598"/>
          <a:ext cx="11295248" cy="5095331"/>
        </p:xfrm>
        <a:graphic>
          <a:graphicData uri="http://schemas.openxmlformats.org/drawingml/2006/table">
            <a:tbl>
              <a:tblPr firstRow="1" bandRow="1">
                <a:tableStyleId>{3B4B98B0-60AC-42C2-AFA5-B58CD77FA1E5}</a:tableStyleId>
              </a:tblPr>
              <a:tblGrid>
                <a:gridCol w="1782280">
                  <a:extLst>
                    <a:ext uri="{9D8B030D-6E8A-4147-A177-3AD203B41FA5}">
                      <a16:colId xmlns:a16="http://schemas.microsoft.com/office/drawing/2014/main" val="1690241196"/>
                    </a:ext>
                  </a:extLst>
                </a:gridCol>
                <a:gridCol w="9512968">
                  <a:extLst>
                    <a:ext uri="{9D8B030D-6E8A-4147-A177-3AD203B41FA5}">
                      <a16:colId xmlns:a16="http://schemas.microsoft.com/office/drawing/2014/main" val="975766825"/>
                    </a:ext>
                  </a:extLst>
                </a:gridCol>
              </a:tblGrid>
              <a:tr h="802433">
                <a:tc>
                  <a:txBody>
                    <a:bodyPr/>
                    <a:lstStyle/>
                    <a:p>
                      <a:r>
                        <a:rPr lang="hi-IN" sz="2300" b="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स्टडी</a:t>
                      </a:r>
                      <a:r>
                        <a:rPr lang="en-US" sz="2300" b="0" u="none" dirty="0">
                          <a:latin typeface="Nirmala UI" panose="020B0502040204020203" pitchFamily="34" charset="0"/>
                          <a:ea typeface="Nirmala UI" panose="020B0502040204020203" pitchFamily="34" charset="0"/>
                          <a:cs typeface="Nirmala UI" panose="020B0502040204020203" pitchFamily="34" charset="0"/>
                        </a:rPr>
                        <a:t> 1</a:t>
                      </a:r>
                    </a:p>
                  </a:txBody>
                  <a:tcPr marL="74275" marR="74275" marT="37138" marB="37138"/>
                </a:tc>
                <a:tc>
                  <a:txBody>
                    <a:bodyPr/>
                    <a:lstStyle/>
                    <a:p>
                      <a:r>
                        <a:rPr lang="hi-IN" sz="2300" b="0" dirty="0">
                          <a:latin typeface="Nirmala UI" panose="020B0502040204020203" pitchFamily="34" charset="0"/>
                          <a:ea typeface="Nirmala UI" panose="020B0502040204020203" pitchFamily="34" charset="0"/>
                          <a:cs typeface="Nirmala UI" panose="020B0502040204020203" pitchFamily="34" charset="0"/>
                        </a:rPr>
                        <a:t>भोजन में आयरन की कमी, भोजन में असंतुलित पोषण  </a:t>
                      </a:r>
                    </a:p>
                    <a:p>
                      <a:r>
                        <a:rPr lang="en-US" sz="1600" b="0" dirty="0">
                          <a:latin typeface="Nirmala UI" panose="020B0502040204020203" pitchFamily="34" charset="0"/>
                          <a:ea typeface="Nirmala UI" panose="020B0502040204020203" pitchFamily="34" charset="0"/>
                          <a:cs typeface="Nirmala UI" panose="020B0502040204020203" pitchFamily="34" charset="0"/>
                        </a:rPr>
                        <a:t>Low iron in diet, Diet is not balanced nutrition</a:t>
                      </a:r>
                    </a:p>
                  </a:txBody>
                  <a:tcPr marL="74275" marR="74275" marT="37138" marB="37138"/>
                </a:tc>
                <a:extLst>
                  <a:ext uri="{0D108BD9-81ED-4DB2-BD59-A6C34878D82A}">
                    <a16:rowId xmlns:a16="http://schemas.microsoft.com/office/drawing/2014/main" val="1454561057"/>
                  </a:ext>
                </a:extLst>
              </a:tr>
              <a:tr h="895826">
                <a:tc>
                  <a:txBody>
                    <a:bodyPr/>
                    <a:lstStyle/>
                    <a:p>
                      <a:r>
                        <a:rPr lang="hi-IN" sz="2300" b="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स्टडी</a:t>
                      </a:r>
                      <a:r>
                        <a:rPr lang="en-US" sz="2300" b="0" u="none" dirty="0">
                          <a:latin typeface="Nirmala UI" panose="020B0502040204020203" pitchFamily="34" charset="0"/>
                          <a:ea typeface="Nirmala UI" panose="020B0502040204020203" pitchFamily="34" charset="0"/>
                          <a:cs typeface="Nirmala UI" panose="020B0502040204020203" pitchFamily="34" charset="0"/>
                        </a:rPr>
                        <a:t> 2</a:t>
                      </a:r>
                    </a:p>
                  </a:txBody>
                  <a:tcPr marL="74275" marR="74275" marT="37138" marB="37138"/>
                </a:tc>
                <a:tc>
                  <a:txBody>
                    <a:bodyPr/>
                    <a:lstStyle/>
                    <a:p>
                      <a:r>
                        <a:rPr lang="hi-IN" sz="2300" dirty="0">
                          <a:latin typeface="Nirmala UI" panose="020B0502040204020203" pitchFamily="34" charset="0"/>
                          <a:ea typeface="Nirmala UI" panose="020B0502040204020203" pitchFamily="34" charset="0"/>
                          <a:cs typeface="Nirmala UI" panose="020B0502040204020203" pitchFamily="34" charset="0"/>
                        </a:rPr>
                        <a:t>भोजन में आयरन अवरोधकों का नियमित सेवन</a:t>
                      </a:r>
                    </a:p>
                    <a:p>
                      <a:r>
                        <a:rPr lang="en-US" sz="1800" dirty="0">
                          <a:latin typeface="Nirmala UI" panose="020B0502040204020203" pitchFamily="34" charset="0"/>
                          <a:ea typeface="Nirmala UI" panose="020B0502040204020203" pitchFamily="34" charset="0"/>
                          <a:cs typeface="Nirmala UI" panose="020B0502040204020203" pitchFamily="34" charset="0"/>
                        </a:rPr>
                        <a:t>Regular consumption of iron blockers in the diet </a:t>
                      </a:r>
                    </a:p>
                  </a:txBody>
                  <a:tcPr marL="74275" marR="74275" marT="37138" marB="37138"/>
                </a:tc>
                <a:extLst>
                  <a:ext uri="{0D108BD9-81ED-4DB2-BD59-A6C34878D82A}">
                    <a16:rowId xmlns:a16="http://schemas.microsoft.com/office/drawing/2014/main" val="2162217881"/>
                  </a:ext>
                </a:extLst>
              </a:tr>
              <a:tr h="1175880">
                <a:tc>
                  <a:txBody>
                    <a:bodyPr/>
                    <a:lstStyle/>
                    <a:p>
                      <a:r>
                        <a:rPr lang="hi-IN" sz="2300" b="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स्टडी</a:t>
                      </a:r>
                      <a:r>
                        <a:rPr lang="en-US" sz="2300" b="0" u="none" dirty="0">
                          <a:latin typeface="Nirmala UI" panose="020B0502040204020203" pitchFamily="34" charset="0"/>
                          <a:ea typeface="Nirmala UI" panose="020B0502040204020203" pitchFamily="34" charset="0"/>
                          <a:cs typeface="Nirmala UI" panose="020B0502040204020203" pitchFamily="34" charset="0"/>
                        </a:rPr>
                        <a:t> 3</a:t>
                      </a:r>
                    </a:p>
                  </a:txBody>
                  <a:tcPr marL="74275" marR="74275" marT="37138" marB="37138"/>
                </a:tc>
                <a:tc>
                  <a:txBody>
                    <a:bodyPr/>
                    <a:lstStyle/>
                    <a:p>
                      <a:r>
                        <a:rPr lang="hi-IN" sz="23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पैकेज्ड खाना के सेवन से आयरन की कमी हो जाती है। हाथ धोने और स्वच्छता का पालन नहीं किया गया। </a:t>
                      </a:r>
                    </a:p>
                    <a:p>
                      <a:r>
                        <a:rPr lang="en-US" sz="16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Consumption of packaged food leading to low intake of iron. Handwashing and sanitation not followed</a:t>
                      </a:r>
                    </a:p>
                  </a:txBody>
                  <a:tcPr marL="74275" marR="74275" marT="37138" marB="37138"/>
                </a:tc>
                <a:extLst>
                  <a:ext uri="{0D108BD9-81ED-4DB2-BD59-A6C34878D82A}">
                    <a16:rowId xmlns:a16="http://schemas.microsoft.com/office/drawing/2014/main" val="257531643"/>
                  </a:ext>
                </a:extLst>
              </a:tr>
              <a:tr h="1171074">
                <a:tc>
                  <a:txBody>
                    <a:bodyPr/>
                    <a:lstStyle/>
                    <a:p>
                      <a:r>
                        <a:rPr lang="hi-IN" sz="2300" b="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स्टडी</a:t>
                      </a:r>
                      <a:r>
                        <a:rPr lang="en-US" sz="2300" b="0" u="none" dirty="0">
                          <a:latin typeface="Nirmala UI" panose="020B0502040204020203" pitchFamily="34" charset="0"/>
                          <a:ea typeface="Nirmala UI" panose="020B0502040204020203" pitchFamily="34" charset="0"/>
                          <a:cs typeface="Nirmala UI" panose="020B0502040204020203" pitchFamily="34" charset="0"/>
                        </a:rPr>
                        <a:t> 4</a:t>
                      </a:r>
                    </a:p>
                  </a:txBody>
                  <a:tcPr marL="74275" marR="74275" marT="37138" marB="37138"/>
                </a:tc>
                <a:tc>
                  <a:txBody>
                    <a:bodyPr/>
                    <a:lstStyle/>
                    <a:p>
                      <a:r>
                        <a:rPr lang="hi-IN" sz="2300" dirty="0">
                          <a:latin typeface="Nirmala UI" panose="020B0502040204020203" pitchFamily="34" charset="0"/>
                          <a:ea typeface="Nirmala UI" panose="020B0502040204020203" pitchFamily="34" charset="0"/>
                          <a:cs typeface="Nirmala UI" panose="020B0502040204020203" pitchFamily="34" charset="0"/>
                        </a:rPr>
                        <a:t>माहवारी के कारण खून की हानि, अनीमिया की जांच करायी जायेगी, </a:t>
                      </a:r>
                      <a:r>
                        <a:rPr lang="en-IN" sz="2300" dirty="0">
                          <a:latin typeface="Nirmala UI" panose="020B0502040204020203" pitchFamily="34" charset="0"/>
                          <a:ea typeface="Nirmala UI" panose="020B0502040204020203" pitchFamily="34" charset="0"/>
                          <a:cs typeface="Nirmala UI" panose="020B0502040204020203" pitchFamily="34" charset="0"/>
                        </a:rPr>
                        <a:t>IFA </a:t>
                      </a:r>
                      <a:r>
                        <a:rPr lang="hi-IN" sz="2300" dirty="0">
                          <a:latin typeface="Nirmala UI" panose="020B0502040204020203" pitchFamily="34" charset="0"/>
                          <a:ea typeface="Nirmala UI" panose="020B0502040204020203" pitchFamily="34" charset="0"/>
                          <a:cs typeface="Nirmala UI" panose="020B0502040204020203" pitchFamily="34" charset="0"/>
                        </a:rPr>
                        <a:t>की गोली लें। रेफरल</a:t>
                      </a:r>
                      <a:r>
                        <a:rPr lang="hi-IN" sz="2300" baseline="0" dirty="0">
                          <a:latin typeface="Nirmala UI" panose="020B0502040204020203" pitchFamily="34" charset="0"/>
                          <a:ea typeface="Nirmala UI" panose="020B0502040204020203" pitchFamily="34" charset="0"/>
                          <a:cs typeface="Nirmala UI" panose="020B0502040204020203" pitchFamily="34" charset="0"/>
                        </a:rPr>
                        <a:t> और </a:t>
                      </a:r>
                      <a:r>
                        <a:rPr lang="hi-IN" sz="2300" dirty="0">
                          <a:latin typeface="Nirmala UI" panose="020B0502040204020203" pitchFamily="34" charset="0"/>
                          <a:ea typeface="Nirmala UI" panose="020B0502040204020203" pitchFamily="34" charset="0"/>
                          <a:cs typeface="Nirmala UI" panose="020B0502040204020203" pitchFamily="34" charset="0"/>
                        </a:rPr>
                        <a:t>उचित संतुलित पोषण की सलाह। </a:t>
                      </a:r>
                    </a:p>
                    <a:p>
                      <a:r>
                        <a:rPr lang="en-US" sz="1400" dirty="0">
                          <a:latin typeface="Nirmala UI" panose="020B0502040204020203" pitchFamily="34" charset="0"/>
                          <a:ea typeface="Nirmala UI" panose="020B0502040204020203" pitchFamily="34" charset="0"/>
                          <a:cs typeface="Nirmala UI" panose="020B0502040204020203" pitchFamily="34" charset="0"/>
                        </a:rPr>
                        <a:t>Blood loss due to menses. Testing of anemia to be done. IFA consumption. Referral, proper balanced nutrition counselling </a:t>
                      </a:r>
                    </a:p>
                  </a:txBody>
                  <a:tcPr marL="74275" marR="74275" marT="37138" marB="37138"/>
                </a:tc>
                <a:extLst>
                  <a:ext uri="{0D108BD9-81ED-4DB2-BD59-A6C34878D82A}">
                    <a16:rowId xmlns:a16="http://schemas.microsoft.com/office/drawing/2014/main" val="390347243"/>
                  </a:ext>
                </a:extLst>
              </a:tr>
              <a:tr h="976139">
                <a:tc>
                  <a:txBody>
                    <a:bodyPr/>
                    <a:lstStyle/>
                    <a:p>
                      <a:r>
                        <a:rPr lang="hi-IN" sz="2300" b="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स्टडी </a:t>
                      </a:r>
                      <a:r>
                        <a:rPr lang="en-US" sz="2300" b="0" u="none" dirty="0">
                          <a:latin typeface="Nirmala UI" panose="020B0502040204020203" pitchFamily="34" charset="0"/>
                          <a:ea typeface="Nirmala UI" panose="020B0502040204020203" pitchFamily="34" charset="0"/>
                          <a:cs typeface="Nirmala UI" panose="020B0502040204020203" pitchFamily="34" charset="0"/>
                        </a:rPr>
                        <a:t>5 </a:t>
                      </a:r>
                    </a:p>
                  </a:txBody>
                  <a:tcPr marL="74275" marR="74275" marT="37138" marB="371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400" dirty="0">
                          <a:latin typeface="Nirmala UI" panose="020B0502040204020203" pitchFamily="34" charset="0"/>
                          <a:ea typeface="Nirmala UI" panose="020B0502040204020203" pitchFamily="34" charset="0"/>
                          <a:cs typeface="Nirmala UI" panose="020B0502040204020203" pitchFamily="34" charset="0"/>
                        </a:rPr>
                        <a:t>स्वच्छता के व्यवहार न अपनाने से कृमि संक्रमण हो सकता है, साबुन से हाथ धोना, चप्पल पहनना, शरीर और व्यक्तिगत स्वच्छता रखना।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Nirmala UI" panose="020B0502040204020203" pitchFamily="34" charset="0"/>
                          <a:ea typeface="Nirmala UI" panose="020B0502040204020203" pitchFamily="34" charset="0"/>
                          <a:cs typeface="Nirmala UI" panose="020B0502040204020203" pitchFamily="34" charset="0"/>
                        </a:rPr>
                        <a:t>Worm infestation due to unhygienic practices, handwashing with soap, cover feet, body and personal hygiene. </a:t>
                      </a:r>
                    </a:p>
                  </a:txBody>
                  <a:tcPr marL="74275" marR="74275" marT="37138" marB="37138"/>
                </a:tc>
                <a:extLst>
                  <a:ext uri="{0D108BD9-81ED-4DB2-BD59-A6C34878D82A}">
                    <a16:rowId xmlns:a16="http://schemas.microsoft.com/office/drawing/2014/main" val="1901356403"/>
                  </a:ext>
                </a:extLst>
              </a:tr>
            </a:tbl>
          </a:graphicData>
        </a:graphic>
      </p:graphicFrame>
      <p:sp>
        <p:nvSpPr>
          <p:cNvPr id="3" name="Slide Number Placeholder 2">
            <a:extLst>
              <a:ext uri="{FF2B5EF4-FFF2-40B4-BE49-F238E27FC236}">
                <a16:creationId xmlns:a16="http://schemas.microsoft.com/office/drawing/2014/main" id="{DE39FA62-E997-5586-1FDA-86B234D92BF7}"/>
              </a:ext>
            </a:extLst>
          </p:cNvPr>
          <p:cNvSpPr>
            <a:spLocks noGrp="1"/>
          </p:cNvSpPr>
          <p:nvPr>
            <p:ph type="sldNum" sz="quarter" idx="12"/>
          </p:nvPr>
        </p:nvSpPr>
        <p:spPr/>
        <p:txBody>
          <a:bodyPr/>
          <a:lstStyle/>
          <a:p>
            <a:fld id="{92A374CA-6F44-CD43-A2A7-D7042E112BD9}" type="slidenum">
              <a:rPr lang="en-US" smtClean="0"/>
              <a:t>10</a:t>
            </a:fld>
            <a:endParaRPr lang="en-US"/>
          </a:p>
        </p:txBody>
      </p:sp>
    </p:spTree>
    <p:extLst>
      <p:ext uri="{BB962C8B-B14F-4D97-AF65-F5344CB8AC3E}">
        <p14:creationId xmlns:p14="http://schemas.microsoft.com/office/powerpoint/2010/main" val="208455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76F97B-7A76-625B-420D-78A2C651B28D}"/>
              </a:ext>
            </a:extLst>
          </p:cNvPr>
          <p:cNvSpPr>
            <a:spLocks noGrp="1"/>
          </p:cNvSpPr>
          <p:nvPr>
            <p:ph type="title"/>
          </p:nvPr>
        </p:nvSpPr>
        <p:spPr>
          <a:xfrm>
            <a:off x="1043631" y="102804"/>
            <a:ext cx="10173010" cy="1517450"/>
          </a:xfrm>
        </p:spPr>
        <p:txBody>
          <a:bodyPr anchor="ctr">
            <a:normAutofit/>
          </a:bodyPr>
          <a:lstStyle/>
          <a:p>
            <a:r>
              <a:rPr lang="hi-IN" dirty="0">
                <a:latin typeface="Nirmala UI" panose="020B0502040204020203" pitchFamily="34" charset="0"/>
                <a:ea typeface="Nirmala UI" panose="020B0502040204020203" pitchFamily="34" charset="0"/>
                <a:cs typeface="Nirmala UI" panose="020B0502040204020203" pitchFamily="34" charset="0"/>
              </a:rPr>
              <a:t>अनीमिया के कारण</a:t>
            </a:r>
            <a:endParaRPr lang="en-US" sz="4800" dirty="0">
              <a:latin typeface="Nirmala UI" panose="020B0502040204020203" pitchFamily="34" charset="0"/>
              <a:ea typeface="Nirmala UI" panose="020B0502040204020203" pitchFamily="34" charset="0"/>
              <a:cs typeface="Nirmala UI" panose="020B0502040204020203"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FFAA29-2864-BAE5-1045-8CD4C54C12F9}"/>
              </a:ext>
            </a:extLst>
          </p:cNvPr>
          <p:cNvGraphicFramePr>
            <a:graphicFrameLocks noGrp="1"/>
          </p:cNvGraphicFramePr>
          <p:nvPr>
            <p:ph idx="1"/>
            <p:extLst>
              <p:ext uri="{D42A27DB-BD31-4B8C-83A1-F6EECF244321}">
                <p14:modId xmlns:p14="http://schemas.microsoft.com/office/powerpoint/2010/main" val="3219781882"/>
              </p:ext>
            </p:extLst>
          </p:nvPr>
        </p:nvGraphicFramePr>
        <p:xfrm>
          <a:off x="904602" y="1723057"/>
          <a:ext cx="10378440" cy="4902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80D3E1F-92C5-1E96-D55C-41697B85273A}"/>
              </a:ext>
            </a:extLst>
          </p:cNvPr>
          <p:cNvSpPr>
            <a:spLocks noGrp="1"/>
          </p:cNvSpPr>
          <p:nvPr>
            <p:ph type="sldNum" sz="quarter" idx="12"/>
          </p:nvPr>
        </p:nvSpPr>
        <p:spPr/>
        <p:txBody>
          <a:bodyPr/>
          <a:lstStyle/>
          <a:p>
            <a:fld id="{92A374CA-6F44-CD43-A2A7-D7042E112BD9}" type="slidenum">
              <a:rPr lang="en-US" smtClean="0"/>
              <a:t>11</a:t>
            </a:fld>
            <a:endParaRPr lang="en-US"/>
          </a:p>
        </p:txBody>
      </p:sp>
    </p:spTree>
    <p:extLst>
      <p:ext uri="{BB962C8B-B14F-4D97-AF65-F5344CB8AC3E}">
        <p14:creationId xmlns:p14="http://schemas.microsoft.com/office/powerpoint/2010/main" val="158310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9908-3382-F74B-2837-75961C166CC1}"/>
              </a:ext>
            </a:extLst>
          </p:cNvPr>
          <p:cNvSpPr>
            <a:spLocks noGrp="1"/>
          </p:cNvSpPr>
          <p:nvPr>
            <p:ph type="title"/>
          </p:nvPr>
        </p:nvSpPr>
        <p:spPr>
          <a:xfrm>
            <a:off x="625549" y="1583644"/>
            <a:ext cx="3411071" cy="3047235"/>
          </a:xfrm>
          <a:solidFill>
            <a:schemeClr val="bg1"/>
          </a:solidFill>
          <a:effectLst>
            <a:outerShdw blurRad="63500" dist="38100" dir="2700000" sx="101000" sy="101000" algn="tl" rotWithShape="0">
              <a:schemeClr val="bg2">
                <a:lumMod val="75000"/>
                <a:alpha val="37000"/>
              </a:schemeClr>
            </a:outerShdw>
          </a:effectLst>
        </p:spPr>
        <p:txBody>
          <a:bodyPr anchor="ctr">
            <a:normAutofit/>
          </a:bodyPr>
          <a:lstStyle/>
          <a:p>
            <a:pPr algn="ctr"/>
            <a:r>
              <a:rPr lang="hi-IN" sz="2000" dirty="0">
                <a:latin typeface="Times New Roman" panose="02020603050405020304" pitchFamily="18" charset="0"/>
                <a:ea typeface="Times New Roman" panose="02020603050405020304" pitchFamily="18" charset="0"/>
                <a:cs typeface="Nirmala UI" panose="020B0502040204020203" pitchFamily="34" charset="0"/>
              </a:rPr>
              <a:t>आयरन की कमी से अनीमिया</a:t>
            </a:r>
            <a:endParaRPr lang="en-US" sz="2400"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A77948FA-CF56-8768-E175-F84DA9217CA0}"/>
              </a:ext>
            </a:extLst>
          </p:cNvPr>
          <p:cNvSpPr>
            <a:spLocks noGrp="1"/>
          </p:cNvSpPr>
          <p:nvPr>
            <p:ph idx="1"/>
          </p:nvPr>
        </p:nvSpPr>
        <p:spPr>
          <a:xfrm>
            <a:off x="4176243" y="1022239"/>
            <a:ext cx="7390207" cy="4802827"/>
          </a:xfrm>
        </p:spPr>
        <p:txBody>
          <a:bodyPr>
            <a:noAutofit/>
          </a:bodyPr>
          <a:lstStyle/>
          <a:p>
            <a:pPr marL="0" indent="0">
              <a:buNone/>
            </a:pPr>
            <a:r>
              <a:rPr lang="hi-IN" sz="2400" b="1" dirty="0">
                <a:latin typeface="Times New Roman" panose="02020603050405020304" pitchFamily="18" charset="0"/>
                <a:ea typeface="Times New Roman" panose="02020603050405020304" pitchFamily="18" charset="0"/>
                <a:cs typeface="Nirmala UI" panose="020B0502040204020203" pitchFamily="34" charset="0"/>
              </a:rPr>
              <a:t>पोषण संबंधी और गैर-पोषण संबंधी अनीमिया </a:t>
            </a:r>
          </a:p>
          <a:p>
            <a:pPr marL="0" indent="0">
              <a:buNone/>
            </a:pPr>
            <a:endParaRPr lang="hi-IN" sz="2000" b="1" dirty="0">
              <a:latin typeface="Times New Roman" panose="02020603050405020304" pitchFamily="18" charset="0"/>
              <a:ea typeface="Times New Roman" panose="02020603050405020304" pitchFamily="18" charset="0"/>
              <a:cs typeface="Nirmala UI" panose="020B0502040204020203" pitchFamily="34" charset="0"/>
            </a:endParaRPr>
          </a:p>
          <a:p>
            <a:pPr marL="0" indent="0">
              <a:buNone/>
            </a:pPr>
            <a:r>
              <a:rPr lang="hi-IN" sz="2000" b="1" dirty="0">
                <a:latin typeface="Times New Roman" panose="02020603050405020304" pitchFamily="18" charset="0"/>
                <a:ea typeface="Times New Roman" panose="02020603050405020304" pitchFamily="18" charset="0"/>
                <a:cs typeface="Nirmala UI" panose="020B0502040204020203" pitchFamily="34" charset="0"/>
              </a:rPr>
              <a:t>पोषण संबंधी अनीमिया </a:t>
            </a:r>
          </a:p>
          <a:p>
            <a:r>
              <a:rPr lang="hi-IN" sz="2000" dirty="0">
                <a:latin typeface="Times New Roman" panose="02020603050405020304" pitchFamily="18" charset="0"/>
                <a:ea typeface="Times New Roman" panose="02020603050405020304" pitchFamily="18" charset="0"/>
                <a:cs typeface="Nirmala UI" panose="020B0502040204020203" pitchFamily="34" charset="0"/>
              </a:rPr>
              <a:t>रोज के भोजन में कम आयरन वाले खाद्य पदार्थ </a:t>
            </a:r>
          </a:p>
          <a:p>
            <a:pPr lvl="0"/>
            <a:r>
              <a:rPr lang="hi-IN" sz="2000" dirty="0">
                <a:latin typeface="Times New Roman" panose="02020603050405020304" pitchFamily="18" charset="0"/>
                <a:ea typeface="Times New Roman" panose="02020603050405020304" pitchFamily="18" charset="0"/>
                <a:cs typeface="Nirmala UI" panose="020B0502040204020203" pitchFamily="34" charset="0"/>
              </a:rPr>
              <a:t>भोजन का असंतुलित होना</a:t>
            </a:r>
          </a:p>
          <a:p>
            <a:pPr marL="0" indent="0">
              <a:buNone/>
            </a:pPr>
            <a:endParaRPr lang="hi-IN" sz="2000" b="1" dirty="0">
              <a:latin typeface="Times New Roman" panose="02020603050405020304" pitchFamily="18" charset="0"/>
              <a:ea typeface="Times New Roman" panose="02020603050405020304" pitchFamily="18" charset="0"/>
              <a:cs typeface="Nirmala UI" panose="020B0502040204020203" pitchFamily="34" charset="0"/>
            </a:endParaRPr>
          </a:p>
          <a:p>
            <a:pPr marL="0" indent="0">
              <a:buNone/>
            </a:pPr>
            <a:r>
              <a:rPr lang="hi-IN" sz="2000" b="1" dirty="0">
                <a:latin typeface="Times New Roman" panose="02020603050405020304" pitchFamily="18" charset="0"/>
                <a:ea typeface="Times New Roman" panose="02020603050405020304" pitchFamily="18" charset="0"/>
                <a:cs typeface="Nirmala UI" panose="020B0502040204020203" pitchFamily="34" charset="0"/>
              </a:rPr>
              <a:t>गैर-पोषण संबंधी अनीमिया </a:t>
            </a:r>
          </a:p>
          <a:p>
            <a:r>
              <a:rPr lang="hi-IN" sz="2000" dirty="0">
                <a:latin typeface="Times New Roman" panose="02020603050405020304" pitchFamily="18" charset="0"/>
                <a:ea typeface="Times New Roman" panose="02020603050405020304" pitchFamily="18" charset="0"/>
                <a:cs typeface="Nirmala UI" panose="020B0502040204020203" pitchFamily="34" charset="0"/>
              </a:rPr>
              <a:t>माहवारी के दौरान अधिक खून बहना </a:t>
            </a:r>
          </a:p>
          <a:p>
            <a:r>
              <a:rPr lang="hi-IN" sz="2000" dirty="0">
                <a:latin typeface="Times New Roman" panose="02020603050405020304" pitchFamily="18" charset="0"/>
                <a:ea typeface="Times New Roman" panose="02020603050405020304" pitchFamily="18" charset="0"/>
                <a:cs typeface="Nirmala UI" panose="020B0502040204020203" pitchFamily="34" charset="0"/>
              </a:rPr>
              <a:t>मलेरिया</a:t>
            </a:r>
            <a:endParaRPr lang="en-IN" sz="2000" dirty="0">
              <a:latin typeface="Times New Roman" panose="02020603050405020304" pitchFamily="18" charset="0"/>
              <a:ea typeface="Times New Roman" panose="02020603050405020304" pitchFamily="18" charset="0"/>
              <a:cs typeface="Nirmala UI" panose="020B0502040204020203" pitchFamily="34" charset="0"/>
            </a:endParaRPr>
          </a:p>
          <a:p>
            <a:r>
              <a:rPr lang="hi-IN" sz="2000" dirty="0">
                <a:latin typeface="Times New Roman" panose="02020603050405020304" pitchFamily="18" charset="0"/>
                <a:ea typeface="Times New Roman" panose="02020603050405020304" pitchFamily="18" charset="0"/>
                <a:cs typeface="Nirmala UI" panose="020B0502040204020203" pitchFamily="34" charset="0"/>
              </a:rPr>
              <a:t>कृमि संक्रमण/पेट के कीड़ों </a:t>
            </a:r>
          </a:p>
          <a:p>
            <a:r>
              <a:rPr lang="hi-IN" sz="2000" dirty="0">
                <a:latin typeface="Times New Roman" panose="02020603050405020304" pitchFamily="18" charset="0"/>
                <a:ea typeface="Times New Roman" panose="02020603050405020304" pitchFamily="18" charset="0"/>
                <a:cs typeface="Nirmala UI" panose="020B0502040204020203" pitchFamily="34" charset="0"/>
              </a:rPr>
              <a:t>लड़कियों की कम उम्र में शादी और गर्भ रहना/गर्भवती होना</a:t>
            </a:r>
          </a:p>
          <a:p>
            <a:pPr marL="514350" indent="-514350">
              <a:buFont typeface="+mj-lt"/>
              <a:buAutoNum type="arabicPeriod"/>
            </a:pPr>
            <a:endParaRPr lang="en-US" sz="2400" dirty="0"/>
          </a:p>
          <a:p>
            <a:pPr marL="0" indent="0">
              <a:buNone/>
            </a:pPr>
            <a:endParaRPr lang="en-US" sz="2400" dirty="0"/>
          </a:p>
          <a:p>
            <a:endParaRPr lang="en-US" sz="2400" dirty="0"/>
          </a:p>
          <a:p>
            <a:endParaRPr lang="en-US" sz="2400" dirty="0"/>
          </a:p>
        </p:txBody>
      </p:sp>
      <p:grpSp>
        <p:nvGrpSpPr>
          <p:cNvPr id="8" name="Group 7">
            <a:extLst>
              <a:ext uri="{FF2B5EF4-FFF2-40B4-BE49-F238E27FC236}">
                <a16:creationId xmlns:a16="http://schemas.microsoft.com/office/drawing/2014/main" id="{D8C13078-6EA8-39DE-7A9D-C7FC6EA43A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C6A7D858-0391-A392-F7AF-D231D2CC2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9CC3D8A-59FD-79F4-16CD-B325F2929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CA4203D3-C1A2-0D05-83AF-34AED217CCC8}"/>
              </a:ext>
            </a:extLst>
          </p:cNvPr>
          <p:cNvSpPr/>
          <p:nvPr/>
        </p:nvSpPr>
        <p:spPr>
          <a:xfrm>
            <a:off x="212651"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04DEAFE-2DEA-E558-6790-7F62AA16D339}"/>
              </a:ext>
            </a:extLst>
          </p:cNvPr>
          <p:cNvSpPr/>
          <p:nvPr/>
        </p:nvSpPr>
        <p:spPr>
          <a:xfrm>
            <a:off x="42618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F1310BB-AC77-5FC4-B6EA-89C95638FC7D}"/>
              </a:ext>
            </a:extLst>
          </p:cNvPr>
          <p:cNvSpPr/>
          <p:nvPr/>
        </p:nvSpPr>
        <p:spPr>
          <a:xfrm>
            <a:off x="625549"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EB7B110-1AC5-60B3-1398-E4A6740516A6}"/>
              </a:ext>
            </a:extLst>
          </p:cNvPr>
          <p:cNvSpPr/>
          <p:nvPr/>
        </p:nvSpPr>
        <p:spPr>
          <a:xfrm>
            <a:off x="847366"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3D323E-6729-47A0-492E-5A3E36F8C94C}"/>
              </a:ext>
            </a:extLst>
          </p:cNvPr>
          <p:cNvSpPr/>
          <p:nvPr/>
        </p:nvSpPr>
        <p:spPr>
          <a:xfrm>
            <a:off x="1061652"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3F64134-0ABE-27A9-EB69-F7CCA5E8D17E}"/>
              </a:ext>
            </a:extLst>
          </p:cNvPr>
          <p:cNvSpPr/>
          <p:nvPr/>
        </p:nvSpPr>
        <p:spPr>
          <a:xfrm>
            <a:off x="128227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8ED9EA0-74A7-2CAF-0070-34CB93A6AFE9}"/>
              </a:ext>
            </a:extLst>
          </p:cNvPr>
          <p:cNvSpPr>
            <a:spLocks noGrp="1"/>
          </p:cNvSpPr>
          <p:nvPr>
            <p:ph type="sldNum" sz="quarter" idx="12"/>
          </p:nvPr>
        </p:nvSpPr>
        <p:spPr/>
        <p:txBody>
          <a:bodyPr/>
          <a:lstStyle/>
          <a:p>
            <a:fld id="{92A374CA-6F44-CD43-A2A7-D7042E112BD9}" type="slidenum">
              <a:rPr lang="en-US" smtClean="0"/>
              <a:t>12</a:t>
            </a:fld>
            <a:endParaRPr lang="en-US"/>
          </a:p>
        </p:txBody>
      </p:sp>
    </p:spTree>
    <p:extLst>
      <p:ext uri="{BB962C8B-B14F-4D97-AF65-F5344CB8AC3E}">
        <p14:creationId xmlns:p14="http://schemas.microsoft.com/office/powerpoint/2010/main" val="90432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C55022B-98DC-814F-C79A-69AC8FD917E4}"/>
              </a:ext>
            </a:extLst>
          </p:cNvPr>
          <p:cNvGraphicFramePr/>
          <p:nvPr/>
        </p:nvGraphicFramePr>
        <p:xfrm>
          <a:off x="3677794" y="945397"/>
          <a:ext cx="5807167"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67EE077-5DE7-2FD3-2143-76CE24A711FC}"/>
              </a:ext>
            </a:extLst>
          </p:cNvPr>
          <p:cNvSpPr txBox="1"/>
          <p:nvPr/>
        </p:nvSpPr>
        <p:spPr>
          <a:xfrm>
            <a:off x="2678763" y="260189"/>
            <a:ext cx="7592997" cy="400110"/>
          </a:xfrm>
          <a:prstGeom prst="rect">
            <a:avLst/>
          </a:prstGeom>
          <a:noFill/>
          <a:ln>
            <a:solidFill>
              <a:schemeClr val="tx1"/>
            </a:solidFill>
          </a:ln>
        </p:spPr>
        <p:txBody>
          <a:bodyPr wrap="square" rtlCol="0">
            <a:spAutoFit/>
          </a:bodyPr>
          <a:lstStyle/>
          <a:p>
            <a:pPr lvl="0" algn="ctr">
              <a:defRPr/>
            </a:pPr>
            <a:r>
              <a:rPr lang="hi-IN" sz="2000" dirty="0">
                <a:latin typeface="Nirmala UI" panose="020B0502040204020203" pitchFamily="34" charset="0"/>
                <a:ea typeface="Nirmala UI" panose="020B0502040204020203" pitchFamily="34" charset="0"/>
                <a:cs typeface="Nirmala UI" panose="020B0502040204020203" pitchFamily="34" charset="0"/>
              </a:rPr>
              <a:t>हम जानते हैं कि भारत में 54% लड़कियों और 29% लड़कों में अनीमिया है</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51D5D44-FA69-F34B-1BDD-250935D6FA9A}"/>
              </a:ext>
            </a:extLst>
          </p:cNvPr>
          <p:cNvSpPr txBox="1"/>
          <p:nvPr/>
        </p:nvSpPr>
        <p:spPr>
          <a:xfrm>
            <a:off x="8539562" y="1022593"/>
            <a:ext cx="3026872" cy="1138773"/>
          </a:xfrm>
          <a:prstGeom prst="rect">
            <a:avLst/>
          </a:prstGeom>
          <a:noFill/>
          <a:ln>
            <a:solidFill>
              <a:schemeClr val="tx1"/>
            </a:solidFill>
          </a:ln>
        </p:spPr>
        <p:txBody>
          <a:bodyPr wrap="square" rtlCol="0">
            <a:spAutoFit/>
          </a:bodyPr>
          <a:lstStyle/>
          <a:p>
            <a:pPr>
              <a:defRPr/>
            </a:pPr>
            <a:r>
              <a:rPr kumimoji="0" lang="en-US" sz="1700" b="0" i="0" u="none" strike="noStrike" kern="1200" cap="none" spc="0" normalizeH="0" baseline="0" noProof="0" dirty="0">
                <a:ln>
                  <a:noFill/>
                </a:ln>
                <a:solidFill>
                  <a:prstClr val="black"/>
                </a:solidFill>
                <a:effectLst/>
                <a:uLnTx/>
                <a:uFillTx/>
                <a:latin typeface="Calibri" panose="020F0502020204030204"/>
              </a:rPr>
              <a:t>Q1. </a:t>
            </a:r>
            <a:r>
              <a:rPr lang="hi-IN" sz="17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किशोर-किशोरी </a:t>
            </a:r>
            <a:r>
              <a:rPr lang="hi-IN" sz="1700" dirty="0">
                <a:latin typeface="Nirmala UI" panose="020B0502040204020203" pitchFamily="34" charset="0"/>
                <a:ea typeface="Nirmala UI" panose="020B0502040204020203" pitchFamily="34" charset="0"/>
                <a:cs typeface="Nirmala UI" panose="020B0502040204020203" pitchFamily="34" charset="0"/>
              </a:rPr>
              <a:t>प्रौढ़ (</a:t>
            </a:r>
            <a:r>
              <a:rPr lang="en-US" sz="1700" dirty="0">
                <a:latin typeface="Nirmala UI" panose="020B0502040204020203" pitchFamily="34" charset="0"/>
                <a:ea typeface="Nirmala UI" panose="020B0502040204020203" pitchFamily="34" charset="0"/>
                <a:cs typeface="Nirmala UI" panose="020B0502040204020203" pitchFamily="34" charset="0"/>
              </a:rPr>
              <a:t>Adult</a:t>
            </a:r>
            <a:r>
              <a:rPr lang="hi-IN" sz="1700" dirty="0">
                <a:latin typeface="Nirmala UI" panose="020B0502040204020203" pitchFamily="34" charset="0"/>
                <a:ea typeface="Nirmala UI" panose="020B0502040204020203" pitchFamily="34" charset="0"/>
                <a:cs typeface="Nirmala UI" panose="020B0502040204020203" pitchFamily="34" charset="0"/>
              </a:rPr>
              <a:t>) अवस्था में आयरन की कमी के साथ प्रवेश करते हैं तो क्या परिणाम हो सकते हैं?</a:t>
            </a:r>
            <a:endParaRPr lang="en-IN" sz="17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Box 6">
            <a:extLst>
              <a:ext uri="{FF2B5EF4-FFF2-40B4-BE49-F238E27FC236}">
                <a16:creationId xmlns:a16="http://schemas.microsoft.com/office/drawing/2014/main" id="{9BDB18EB-1E6D-69A8-A154-C0D103732B70}"/>
              </a:ext>
            </a:extLst>
          </p:cNvPr>
          <p:cNvSpPr txBox="1"/>
          <p:nvPr/>
        </p:nvSpPr>
        <p:spPr>
          <a:xfrm>
            <a:off x="9401831" y="3237672"/>
            <a:ext cx="2588215" cy="1138773"/>
          </a:xfrm>
          <a:prstGeom prst="rect">
            <a:avLst/>
          </a:prstGeom>
          <a:noFill/>
          <a:ln>
            <a:solidFill>
              <a:schemeClr val="tx1"/>
            </a:solidFill>
          </a:ln>
        </p:spPr>
        <p:txBody>
          <a:bodyPr wrap="square" rtlCol="0">
            <a:spAutoFit/>
          </a:bodyPr>
          <a:lstStyle/>
          <a:p>
            <a:pPr>
              <a:defRPr/>
            </a:pPr>
            <a:r>
              <a:rPr kumimoji="0" lang="en-US" sz="1700" b="0" i="0" u="none" strike="noStrike" kern="1200" cap="none" spc="0" normalizeH="0" baseline="0" noProof="0" dirty="0">
                <a:ln>
                  <a:noFill/>
                </a:ln>
                <a:solidFill>
                  <a:prstClr val="black"/>
                </a:solidFill>
                <a:effectLst/>
                <a:uLnTx/>
                <a:uFillTx/>
                <a:latin typeface="Calibri" panose="020F0502020204030204"/>
              </a:rPr>
              <a:t>Q2. </a:t>
            </a:r>
            <a:r>
              <a:rPr lang="hi-IN" sz="1700" dirty="0">
                <a:latin typeface="Nirmala UI" panose="020B0502040204020203" pitchFamily="34" charset="0"/>
                <a:ea typeface="Nirmala UI" panose="020B0502040204020203" pitchFamily="34" charset="0"/>
                <a:cs typeface="Nirmala UI" panose="020B0502040204020203" pitchFamily="34" charset="0"/>
              </a:rPr>
              <a:t>कोई लड़की जिसको खून की कमी है, जब वह प्रजनन आयु वर्ग में आ जाती है तो क्या होगा? </a:t>
            </a:r>
            <a:endParaRPr lang="en-IN" sz="17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TextBox 7">
            <a:extLst>
              <a:ext uri="{FF2B5EF4-FFF2-40B4-BE49-F238E27FC236}">
                <a16:creationId xmlns:a16="http://schemas.microsoft.com/office/drawing/2014/main" id="{AF825710-C266-BCD1-7530-203FA9FA04C4}"/>
              </a:ext>
            </a:extLst>
          </p:cNvPr>
          <p:cNvSpPr txBox="1"/>
          <p:nvPr/>
        </p:nvSpPr>
        <p:spPr>
          <a:xfrm>
            <a:off x="8017319" y="5759820"/>
            <a:ext cx="3471621" cy="646331"/>
          </a:xfrm>
          <a:prstGeom prst="rect">
            <a:avLst/>
          </a:prstGeom>
          <a:noFill/>
          <a:ln>
            <a:solidFill>
              <a:schemeClr val="tx1"/>
            </a:solidFill>
          </a:ln>
        </p:spPr>
        <p:txBody>
          <a:bodyPr wrap="square" rtlCol="0">
            <a:spAutoFit/>
          </a:bodyPr>
          <a:lstStyle/>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Q3. </a:t>
            </a:r>
            <a:r>
              <a:rPr lang="hi-IN" dirty="0">
                <a:latin typeface="Nirmala UI" panose="020B0502040204020203" pitchFamily="34" charset="0"/>
                <a:ea typeface="Nirmala UI" panose="020B0502040204020203" pitchFamily="34" charset="0"/>
                <a:cs typeface="Nirmala UI" panose="020B0502040204020203" pitchFamily="34" charset="0"/>
              </a:rPr>
              <a:t>आयरन की कमी वाली महिला जब गर्भवती होती है तो क्या होगा?</a:t>
            </a:r>
            <a:endParaRPr lang="en-IN"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TextBox 8">
            <a:extLst>
              <a:ext uri="{FF2B5EF4-FFF2-40B4-BE49-F238E27FC236}">
                <a16:creationId xmlns:a16="http://schemas.microsoft.com/office/drawing/2014/main" id="{A0ECEC4B-89D3-210B-1539-5BC9757C5C3A}"/>
              </a:ext>
            </a:extLst>
          </p:cNvPr>
          <p:cNvSpPr txBox="1"/>
          <p:nvPr/>
        </p:nvSpPr>
        <p:spPr>
          <a:xfrm>
            <a:off x="1456835" y="5634144"/>
            <a:ext cx="3471621" cy="630942"/>
          </a:xfrm>
          <a:prstGeom prst="rect">
            <a:avLst/>
          </a:prstGeom>
          <a:noFill/>
          <a:ln>
            <a:solidFill>
              <a:schemeClr val="tx1"/>
            </a:solidFill>
          </a:ln>
        </p:spPr>
        <p:txBody>
          <a:bodyPr wrap="square" rtlCol="0">
            <a:spAutoFit/>
          </a:bodyPr>
          <a:lstStyle/>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Q4. </a:t>
            </a:r>
            <a:r>
              <a:rPr lang="hi-IN" sz="1700" dirty="0">
                <a:latin typeface="Nirmala UI" panose="020B0502040204020203" pitchFamily="34" charset="0"/>
                <a:ea typeface="Nirmala UI" panose="020B0502040204020203" pitchFamily="34" charset="0"/>
                <a:cs typeface="Nirmala UI" panose="020B0502040204020203" pitchFamily="34" charset="0"/>
              </a:rPr>
              <a:t>आयरन की कमी वाली गर्भवती जब शिशु को जन्म देती है तब क्या होगा?</a:t>
            </a:r>
            <a:endParaRPr lang="en-IN" sz="17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TextBox 10">
            <a:extLst>
              <a:ext uri="{FF2B5EF4-FFF2-40B4-BE49-F238E27FC236}">
                <a16:creationId xmlns:a16="http://schemas.microsoft.com/office/drawing/2014/main" id="{6FBF9BBC-FCA6-04CE-2681-395A3866B311}"/>
              </a:ext>
            </a:extLst>
          </p:cNvPr>
          <p:cNvSpPr txBox="1"/>
          <p:nvPr/>
        </p:nvSpPr>
        <p:spPr>
          <a:xfrm>
            <a:off x="714213" y="3429000"/>
            <a:ext cx="3471621" cy="646331"/>
          </a:xfrm>
          <a:prstGeom prst="rect">
            <a:avLst/>
          </a:prstGeom>
          <a:noFill/>
          <a:ln>
            <a:solidFill>
              <a:schemeClr val="tx1"/>
            </a:solidFill>
          </a:ln>
        </p:spPr>
        <p:txBody>
          <a:bodyPr wrap="square" rtlCol="0">
            <a:spAutoFit/>
          </a:bodyPr>
          <a:lstStyle/>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Q5. </a:t>
            </a:r>
            <a:r>
              <a:rPr lang="hi-IN" sz="1700" dirty="0">
                <a:latin typeface="Nirmala UI" panose="020B0502040204020203" pitchFamily="34" charset="0"/>
                <a:ea typeface="Nirmala UI" panose="020B0502040204020203" pitchFamily="34" charset="0"/>
                <a:cs typeface="Nirmala UI" panose="020B0502040204020203" pitchFamily="34" charset="0"/>
              </a:rPr>
              <a:t>आयरन की कमी ठीक नहीं हुई तो बच्चे को क्या असर होगा? </a:t>
            </a:r>
            <a:endParaRPr kumimoji="0" lang="en-US" sz="1700" b="0" i="0" u="none" strike="noStrike" kern="1200" cap="none" spc="0" normalizeH="0" baseline="0" noProof="0" dirty="0">
              <a:ln>
                <a:noFill/>
              </a:ln>
              <a:solidFill>
                <a:prstClr val="black"/>
              </a:solidFill>
              <a:effectLst/>
              <a:uLnTx/>
              <a:uFillTx/>
              <a:latin typeface="Calibri" panose="020F0502020204030204"/>
            </a:endParaRPr>
          </a:p>
        </p:txBody>
      </p:sp>
      <p:sp>
        <p:nvSpPr>
          <p:cNvPr id="12" name="TextBox 11">
            <a:extLst>
              <a:ext uri="{FF2B5EF4-FFF2-40B4-BE49-F238E27FC236}">
                <a16:creationId xmlns:a16="http://schemas.microsoft.com/office/drawing/2014/main" id="{59BB6C25-FE0F-0136-7919-ECDDC98CFA21}"/>
              </a:ext>
            </a:extLst>
          </p:cNvPr>
          <p:cNvSpPr txBox="1"/>
          <p:nvPr/>
        </p:nvSpPr>
        <p:spPr>
          <a:xfrm>
            <a:off x="1456836" y="1200329"/>
            <a:ext cx="3471621" cy="615553"/>
          </a:xfrm>
          <a:prstGeom prst="rect">
            <a:avLst/>
          </a:prstGeom>
          <a:noFill/>
          <a:ln>
            <a:solidFill>
              <a:schemeClr val="tx1"/>
            </a:solidFill>
          </a:ln>
        </p:spPr>
        <p:txBody>
          <a:bodyPr wrap="square" rtlCol="0">
            <a:spAutoFit/>
          </a:bodyPr>
          <a:lstStyle/>
          <a:p>
            <a:pPr lvl="0">
              <a:defRPr/>
            </a:pPr>
            <a:r>
              <a:rPr kumimoji="0" lang="en-US" sz="1700" b="0" i="0" u="none" strike="noStrike" kern="1200" cap="none" spc="0" normalizeH="0" baseline="0" noProof="0" dirty="0">
                <a:ln>
                  <a:noFill/>
                </a:ln>
                <a:solidFill>
                  <a:prstClr val="black"/>
                </a:solidFill>
                <a:effectLst/>
                <a:uLnTx/>
                <a:uFillTx/>
                <a:latin typeface="Calibri" panose="020F0502020204030204"/>
              </a:rPr>
              <a:t>Q6. </a:t>
            </a:r>
            <a:r>
              <a:rPr lang="hi-IN" sz="1700" dirty="0">
                <a:latin typeface="Nirmala UI" panose="020B0502040204020203" pitchFamily="34" charset="0"/>
                <a:ea typeface="Nirmala UI" panose="020B0502040204020203" pitchFamily="34" charset="0"/>
                <a:cs typeface="Nirmala UI" panose="020B0502040204020203" pitchFamily="34" charset="0"/>
              </a:rPr>
              <a:t>आयरन की कमी वाला बच्चा जब युवा होता है तब क्या होगा?</a:t>
            </a:r>
            <a:endParaRPr kumimoji="0" lang="en-US" sz="1700" b="0" i="0" u="none" strike="noStrike" kern="1200" cap="none" spc="0" normalizeH="0" baseline="0" noProof="0" dirty="0">
              <a:ln>
                <a:noFill/>
              </a:ln>
              <a:solidFill>
                <a:prstClr val="black"/>
              </a:solidFill>
              <a:effectLst/>
              <a:uLnTx/>
              <a:uFillTx/>
              <a:latin typeface="Calibri" panose="020F0502020204030204"/>
            </a:endParaRPr>
          </a:p>
        </p:txBody>
      </p:sp>
      <p:sp>
        <p:nvSpPr>
          <p:cNvPr id="13" name="TextBox 12">
            <a:extLst>
              <a:ext uri="{FF2B5EF4-FFF2-40B4-BE49-F238E27FC236}">
                <a16:creationId xmlns:a16="http://schemas.microsoft.com/office/drawing/2014/main" id="{9BB4AE40-8418-5901-E5AE-346448ABBB89}"/>
              </a:ext>
            </a:extLst>
          </p:cNvPr>
          <p:cNvSpPr txBox="1"/>
          <p:nvPr/>
        </p:nvSpPr>
        <p:spPr>
          <a:xfrm>
            <a:off x="5188495" y="3381951"/>
            <a:ext cx="2633595" cy="369332"/>
          </a:xfrm>
          <a:prstGeom prst="rect">
            <a:avLst/>
          </a:prstGeom>
          <a:noFill/>
        </p:spPr>
        <p:txBody>
          <a:bodyPr wrap="square" rtlCol="0">
            <a:spAutoFit/>
          </a:bodyPr>
          <a:lstStyle/>
          <a:p>
            <a:pPr algn="ctr"/>
            <a:r>
              <a:rPr lang="hi-IN" b="1" dirty="0">
                <a:latin typeface="Nirmala UI" panose="020B0502040204020203" pitchFamily="34" charset="0"/>
                <a:ea typeface="Nirmala UI" panose="020B0502040204020203" pitchFamily="34" charset="0"/>
                <a:cs typeface="Nirmala UI" panose="020B0502040204020203" pitchFamily="34" charset="0"/>
              </a:rPr>
              <a:t>अनीमिया की साइकिल</a:t>
            </a:r>
            <a:endParaRPr lang="en-IN"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2" name="Group 1">
            <a:extLst>
              <a:ext uri="{FF2B5EF4-FFF2-40B4-BE49-F238E27FC236}">
                <a16:creationId xmlns:a16="http://schemas.microsoft.com/office/drawing/2014/main" id="{FC4B0F65-50FF-BF11-19CF-47772F79D3AB}"/>
              </a:ext>
            </a:extLst>
          </p:cNvPr>
          <p:cNvGrpSpPr/>
          <p:nvPr/>
        </p:nvGrpSpPr>
        <p:grpSpPr>
          <a:xfrm>
            <a:off x="7255736" y="2178505"/>
            <a:ext cx="3038861" cy="1060297"/>
            <a:chOff x="5139542" y="1263945"/>
            <a:chExt cx="3038861" cy="1060297"/>
          </a:xfrm>
        </p:grpSpPr>
        <p:sp>
          <p:nvSpPr>
            <p:cNvPr id="3" name="Rounded Rectangle 2">
              <a:extLst>
                <a:ext uri="{FF2B5EF4-FFF2-40B4-BE49-F238E27FC236}">
                  <a16:creationId xmlns:a16="http://schemas.microsoft.com/office/drawing/2014/main" id="{938EC649-4FEE-7469-5BE0-8CF8ACF3339F}"/>
                </a:ext>
              </a:extLst>
            </p:cNvPr>
            <p:cNvSpPr/>
            <p:nvPr/>
          </p:nvSpPr>
          <p:spPr>
            <a:xfrm>
              <a:off x="5139542" y="1263945"/>
              <a:ext cx="3038861" cy="1060297"/>
            </a:xfrm>
            <a:prstGeom prst="roundRect">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4">
              <a:extLst>
                <a:ext uri="{FF2B5EF4-FFF2-40B4-BE49-F238E27FC236}">
                  <a16:creationId xmlns:a16="http://schemas.microsoft.com/office/drawing/2014/main" id="{7994C39E-BA30-DAB2-12FC-911C7B498257}"/>
                </a:ext>
              </a:extLst>
            </p:cNvPr>
            <p:cNvSpPr txBox="1"/>
            <p:nvPr/>
          </p:nvSpPr>
          <p:spPr>
            <a:xfrm>
              <a:off x="5191301" y="1315704"/>
              <a:ext cx="2935343"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hi-IN" sz="135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अनीमिया युवाओं में पढ़ाई और करियर के अवसरों को प्रभावित करता है। वयस्क अवस्था में यह बेहतर करियर संभावनाओं, शारीरिक और संज्ञानात्मक</a:t>
              </a:r>
              <a:r>
                <a:rPr lang="en-IN" sz="135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 (Cognitive)</a:t>
              </a:r>
              <a:r>
                <a:rPr lang="hi-IN" sz="135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 विकास को प्रभावित करता है।</a:t>
              </a:r>
              <a:endParaRPr lang="en-IN" sz="1350" dirty="0">
                <a:solidFill>
                  <a:schemeClr val="bg1"/>
                </a:solidFill>
              </a:endParaRPr>
            </a:p>
          </p:txBody>
        </p:sp>
      </p:grpSp>
      <p:grpSp>
        <p:nvGrpSpPr>
          <p:cNvPr id="14" name="Group 13">
            <a:extLst>
              <a:ext uri="{FF2B5EF4-FFF2-40B4-BE49-F238E27FC236}">
                <a16:creationId xmlns:a16="http://schemas.microsoft.com/office/drawing/2014/main" id="{3FE06CE8-50CD-92F4-CF81-3CC3ED9A51D4}"/>
              </a:ext>
            </a:extLst>
          </p:cNvPr>
          <p:cNvGrpSpPr/>
          <p:nvPr/>
        </p:nvGrpSpPr>
        <p:grpSpPr>
          <a:xfrm>
            <a:off x="7055681" y="4399961"/>
            <a:ext cx="2946517" cy="1060297"/>
            <a:chOff x="5392379" y="3759755"/>
            <a:chExt cx="2946517" cy="1060297"/>
          </a:xfrm>
        </p:grpSpPr>
        <p:sp>
          <p:nvSpPr>
            <p:cNvPr id="15" name="Rounded Rectangle 14">
              <a:extLst>
                <a:ext uri="{FF2B5EF4-FFF2-40B4-BE49-F238E27FC236}">
                  <a16:creationId xmlns:a16="http://schemas.microsoft.com/office/drawing/2014/main" id="{50038F30-C634-2EAE-25D8-FEEB43AB9128}"/>
                </a:ext>
              </a:extLst>
            </p:cNvPr>
            <p:cNvSpPr/>
            <p:nvPr/>
          </p:nvSpPr>
          <p:spPr>
            <a:xfrm>
              <a:off x="5392379" y="3759755"/>
              <a:ext cx="2946517" cy="1060297"/>
            </a:xfrm>
            <a:prstGeom prst="roundRect">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4">
              <a:extLst>
                <a:ext uri="{FF2B5EF4-FFF2-40B4-BE49-F238E27FC236}">
                  <a16:creationId xmlns:a16="http://schemas.microsoft.com/office/drawing/2014/main" id="{29EB197F-2F9D-8D39-98CE-E7A2A6979070}"/>
                </a:ext>
              </a:extLst>
            </p:cNvPr>
            <p:cNvSpPr txBox="1"/>
            <p:nvPr/>
          </p:nvSpPr>
          <p:spPr>
            <a:xfrm>
              <a:off x="5444138" y="3811514"/>
              <a:ext cx="2842999"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hi-IN" sz="16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महिलाएं आयरन की कमी के साथ प्रजनन आयु में प्रवेश करती हैं।</a:t>
              </a:r>
              <a:endParaRPr lang="en-US" sz="16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17" name="Group 16">
            <a:extLst>
              <a:ext uri="{FF2B5EF4-FFF2-40B4-BE49-F238E27FC236}">
                <a16:creationId xmlns:a16="http://schemas.microsoft.com/office/drawing/2014/main" id="{66772E7B-8B42-A3AC-2417-81590D7E67F1}"/>
              </a:ext>
            </a:extLst>
          </p:cNvPr>
          <p:cNvGrpSpPr/>
          <p:nvPr/>
        </p:nvGrpSpPr>
        <p:grpSpPr>
          <a:xfrm>
            <a:off x="5236619" y="5522177"/>
            <a:ext cx="2633596" cy="1092809"/>
            <a:chOff x="3078388" y="4975152"/>
            <a:chExt cx="2633596" cy="1092809"/>
          </a:xfrm>
        </p:grpSpPr>
        <p:sp>
          <p:nvSpPr>
            <p:cNvPr id="18" name="Rounded Rectangle 17">
              <a:extLst>
                <a:ext uri="{FF2B5EF4-FFF2-40B4-BE49-F238E27FC236}">
                  <a16:creationId xmlns:a16="http://schemas.microsoft.com/office/drawing/2014/main" id="{3FA46007-D3F8-3A08-F666-CEF3ACAE2C97}"/>
                </a:ext>
              </a:extLst>
            </p:cNvPr>
            <p:cNvSpPr/>
            <p:nvPr/>
          </p:nvSpPr>
          <p:spPr>
            <a:xfrm>
              <a:off x="3078388" y="4975152"/>
              <a:ext cx="2633596" cy="1092809"/>
            </a:xfrm>
            <a:prstGeom prst="roundRect">
              <a:avLst/>
            </a:prstGeom>
          </p:spPr>
          <p:style>
            <a:lnRef idx="2">
              <a:schemeClr val="lt1">
                <a:hueOff val="0"/>
                <a:satOff val="0"/>
                <a:lumOff val="0"/>
                <a:alphaOff val="0"/>
              </a:schemeClr>
            </a:lnRef>
            <a:fillRef idx="1">
              <a:schemeClr val="accent3">
                <a:hueOff val="1626359"/>
                <a:satOff val="60000"/>
                <a:lumOff val="-8824"/>
                <a:alphaOff val="0"/>
              </a:schemeClr>
            </a:fillRef>
            <a:effectRef idx="0">
              <a:schemeClr val="accent3">
                <a:hueOff val="1626359"/>
                <a:satOff val="60000"/>
                <a:lumOff val="-882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4">
              <a:extLst>
                <a:ext uri="{FF2B5EF4-FFF2-40B4-BE49-F238E27FC236}">
                  <a16:creationId xmlns:a16="http://schemas.microsoft.com/office/drawing/2014/main" id="{97C1654B-3F46-B6F3-A5F3-E2FAD128BCC0}"/>
                </a:ext>
              </a:extLst>
            </p:cNvPr>
            <p:cNvSpPr txBox="1"/>
            <p:nvPr/>
          </p:nvSpPr>
          <p:spPr>
            <a:xfrm>
              <a:off x="3085080" y="5053326"/>
              <a:ext cx="2545623"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hi-IN"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अनीमिया से पीड़ित गर्भवती महिलाओं को गर्भावस्था में अधिक जोखिम होता है। यदि लड़की 21 वर्ष से कम उम्र की है तो घातक परिणाम और जोखिम और बढ़ जाता है।</a:t>
              </a:r>
              <a:endParaRPr lang="en-US"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20" name="Group 19">
            <a:extLst>
              <a:ext uri="{FF2B5EF4-FFF2-40B4-BE49-F238E27FC236}">
                <a16:creationId xmlns:a16="http://schemas.microsoft.com/office/drawing/2014/main" id="{05C1D037-DF4E-47C6-683E-39F8B3D2D848}"/>
              </a:ext>
            </a:extLst>
          </p:cNvPr>
          <p:cNvGrpSpPr/>
          <p:nvPr/>
        </p:nvGrpSpPr>
        <p:grpSpPr>
          <a:xfrm>
            <a:off x="2997997" y="4399960"/>
            <a:ext cx="2955988" cy="1060297"/>
            <a:chOff x="1062048" y="3744997"/>
            <a:chExt cx="2955988" cy="1060297"/>
          </a:xfrm>
        </p:grpSpPr>
        <p:sp>
          <p:nvSpPr>
            <p:cNvPr id="21" name="Rounded Rectangle 20">
              <a:extLst>
                <a:ext uri="{FF2B5EF4-FFF2-40B4-BE49-F238E27FC236}">
                  <a16:creationId xmlns:a16="http://schemas.microsoft.com/office/drawing/2014/main" id="{E228C5B1-EDDF-4AB5-C782-6F529C55FA9C}"/>
                </a:ext>
              </a:extLst>
            </p:cNvPr>
            <p:cNvSpPr/>
            <p:nvPr/>
          </p:nvSpPr>
          <p:spPr>
            <a:xfrm>
              <a:off x="1062048" y="3744997"/>
              <a:ext cx="2955988" cy="1060297"/>
            </a:xfrm>
            <a:prstGeom prst="roundRect">
              <a:avLst/>
            </a:prstGeom>
          </p:spPr>
          <p:style>
            <a:lnRef idx="2">
              <a:schemeClr val="lt1">
                <a:hueOff val="0"/>
                <a:satOff val="0"/>
                <a:lumOff val="0"/>
                <a:alphaOff val="0"/>
              </a:schemeClr>
            </a:lnRef>
            <a:fillRef idx="1">
              <a:schemeClr val="accent3">
                <a:hueOff val="2168479"/>
                <a:satOff val="80000"/>
                <a:lumOff val="-11765"/>
                <a:alphaOff val="0"/>
              </a:schemeClr>
            </a:fillRef>
            <a:effectRef idx="0">
              <a:schemeClr val="accent3">
                <a:hueOff val="2168479"/>
                <a:satOff val="80000"/>
                <a:lumOff val="-11765"/>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4">
              <a:extLst>
                <a:ext uri="{FF2B5EF4-FFF2-40B4-BE49-F238E27FC236}">
                  <a16:creationId xmlns:a16="http://schemas.microsoft.com/office/drawing/2014/main" id="{2CA6F731-6221-ABD5-D9D1-9EBAB8468DF6}"/>
                </a:ext>
              </a:extLst>
            </p:cNvPr>
            <p:cNvSpPr txBox="1"/>
            <p:nvPr/>
          </p:nvSpPr>
          <p:spPr>
            <a:xfrm>
              <a:off x="1062048" y="3812648"/>
              <a:ext cx="2946517"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hi-IN"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जिन महिलाओं में कम आयरन होता है उनके शिशु में भी आयरन का भंडार कम होता है। </a:t>
              </a:r>
              <a:endParaRPr lang="en-US"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23" name="Group 22">
            <a:extLst>
              <a:ext uri="{FF2B5EF4-FFF2-40B4-BE49-F238E27FC236}">
                <a16:creationId xmlns:a16="http://schemas.microsoft.com/office/drawing/2014/main" id="{552F43B0-77FC-406B-3C08-CEFE29C67058}"/>
              </a:ext>
            </a:extLst>
          </p:cNvPr>
          <p:cNvGrpSpPr/>
          <p:nvPr/>
        </p:nvGrpSpPr>
        <p:grpSpPr>
          <a:xfrm>
            <a:off x="2816856" y="2169463"/>
            <a:ext cx="2912147" cy="1060297"/>
            <a:chOff x="865274" y="1396811"/>
            <a:chExt cx="2912147" cy="1060297"/>
          </a:xfrm>
        </p:grpSpPr>
        <p:sp>
          <p:nvSpPr>
            <p:cNvPr id="24" name="Rounded Rectangle 23">
              <a:extLst>
                <a:ext uri="{FF2B5EF4-FFF2-40B4-BE49-F238E27FC236}">
                  <a16:creationId xmlns:a16="http://schemas.microsoft.com/office/drawing/2014/main" id="{F2E41B42-2B0A-3B67-0F77-82574A31C689}"/>
                </a:ext>
              </a:extLst>
            </p:cNvPr>
            <p:cNvSpPr/>
            <p:nvPr/>
          </p:nvSpPr>
          <p:spPr>
            <a:xfrm>
              <a:off x="865274" y="1396811"/>
              <a:ext cx="2912147" cy="1060297"/>
            </a:xfrm>
            <a:prstGeom prst="roundRect">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4">
              <a:extLst>
                <a:ext uri="{FF2B5EF4-FFF2-40B4-BE49-F238E27FC236}">
                  <a16:creationId xmlns:a16="http://schemas.microsoft.com/office/drawing/2014/main" id="{13AABC72-2933-EA06-BB9D-2BC1951B7062}"/>
                </a:ext>
              </a:extLst>
            </p:cNvPr>
            <p:cNvSpPr txBox="1"/>
            <p:nvPr/>
          </p:nvSpPr>
          <p:spPr>
            <a:xfrm>
              <a:off x="917033" y="1448570"/>
              <a:ext cx="2808629"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hi-IN"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यदि आयरन की कमी का प्रबंधन ठीक से नहीं किया जाता है, तो बच्चों में सीखने की क्षमता कम होगी और अन्य शारीरिक चुनौतियाँ भी होंगी।</a:t>
              </a:r>
              <a:endParaRPr lang="en-IN" sz="1400"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grpSp>
    </p:spTree>
    <p:extLst>
      <p:ext uri="{BB962C8B-B14F-4D97-AF65-F5344CB8AC3E}">
        <p14:creationId xmlns:p14="http://schemas.microsoft.com/office/powerpoint/2010/main" val="4394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ADF9A2E3-0E04-D147-8EAB-2FA53BBDF9E2}"/>
                                            </p:graphicEl>
                                          </p:spTgt>
                                        </p:tgtEl>
                                        <p:attrNameLst>
                                          <p:attrName>style.visibility</p:attrName>
                                        </p:attrNameLst>
                                      </p:cBhvr>
                                      <p:to>
                                        <p:strVal val="visible"/>
                                      </p:to>
                                    </p:set>
                                    <p:animEffect transition="in" filter="checkerboard(across)">
                                      <p:cBhvr>
                                        <p:cTn id="7" dur="500"/>
                                        <p:tgtEl>
                                          <p:spTgt spid="4">
                                            <p:graphicEl>
                                              <a:dgm id="{ADF9A2E3-0E04-D147-8EAB-2FA53BBDF9E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graphicEl>
                                              <a:dgm id="{AFB60566-374B-1E4A-8F87-6D1467EB26ED}"/>
                                            </p:graphicEl>
                                          </p:spTgt>
                                        </p:tgtEl>
                                        <p:attrNameLst>
                                          <p:attrName>style.visibility</p:attrName>
                                        </p:attrNameLst>
                                      </p:cBhvr>
                                      <p:to>
                                        <p:strVal val="visible"/>
                                      </p:to>
                                    </p:set>
                                    <p:animEffect transition="in" filter="checkerboard(across)">
                                      <p:cBhvr>
                                        <p:cTn id="17" dur="500"/>
                                        <p:tgtEl>
                                          <p:spTgt spid="4">
                                            <p:graphicEl>
                                              <a:dgm id="{AFB60566-374B-1E4A-8F87-6D1467EB26ED}"/>
                                            </p:graphic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graphicEl>
                                              <a:dgm id="{ED34FA6D-CC6F-ED44-B5CD-AB6A12C5AF8F}"/>
                                            </p:graphicEl>
                                          </p:spTgt>
                                        </p:tgtEl>
                                        <p:attrNameLst>
                                          <p:attrName>style.visibility</p:attrName>
                                        </p:attrNameLst>
                                      </p:cBhvr>
                                      <p:to>
                                        <p:strVal val="visible"/>
                                      </p:to>
                                    </p:set>
                                    <p:animEffect transition="in" filter="checkerboard(across)">
                                      <p:cBhvr>
                                        <p:cTn id="20" dur="500"/>
                                        <p:tgtEl>
                                          <p:spTgt spid="4">
                                            <p:graphicEl>
                                              <a:dgm id="{ED34FA6D-CC6F-ED44-B5CD-AB6A12C5AF8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
                                            <p:graphicEl>
                                              <a:dgm id="{8E646390-114D-774C-92BE-F57C5EF0FA56}"/>
                                            </p:graphicEl>
                                          </p:spTgt>
                                        </p:tgtEl>
                                        <p:attrNameLst>
                                          <p:attrName>style.visibility</p:attrName>
                                        </p:attrNameLst>
                                      </p:cBhvr>
                                      <p:to>
                                        <p:strVal val="visible"/>
                                      </p:to>
                                    </p:set>
                                    <p:animEffect transition="in" filter="checkerboard(across)">
                                      <p:cBhvr>
                                        <p:cTn id="35" dur="500"/>
                                        <p:tgtEl>
                                          <p:spTgt spid="4">
                                            <p:graphicEl>
                                              <a:dgm id="{8E646390-114D-774C-92BE-F57C5EF0FA56}"/>
                                            </p:graphic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
                                            <p:graphicEl>
                                              <a:dgm id="{BF96848B-5B08-6149-B64C-81C12DB72199}"/>
                                            </p:graphicEl>
                                          </p:spTgt>
                                        </p:tgtEl>
                                        <p:attrNameLst>
                                          <p:attrName>style.visibility</p:attrName>
                                        </p:attrNameLst>
                                      </p:cBhvr>
                                      <p:to>
                                        <p:strVal val="visible"/>
                                      </p:to>
                                    </p:set>
                                    <p:animEffect transition="in" filter="checkerboard(across)">
                                      <p:cBhvr>
                                        <p:cTn id="38" dur="500"/>
                                        <p:tgtEl>
                                          <p:spTgt spid="4">
                                            <p:graphicEl>
                                              <a:dgm id="{BF96848B-5B08-6149-B64C-81C12DB7219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graphicEl>
                                              <a:dgm id="{0445706E-E7D2-994E-A8A7-61E797F5D137}"/>
                                            </p:graphicEl>
                                          </p:spTgt>
                                        </p:tgtEl>
                                        <p:attrNameLst>
                                          <p:attrName>style.visibility</p:attrName>
                                        </p:attrNameLst>
                                      </p:cBhvr>
                                      <p:to>
                                        <p:strVal val="visible"/>
                                      </p:to>
                                    </p:set>
                                    <p:animEffect transition="in" filter="checkerboard(across)">
                                      <p:cBhvr>
                                        <p:cTn id="53" dur="500"/>
                                        <p:tgtEl>
                                          <p:spTgt spid="4">
                                            <p:graphicEl>
                                              <a:dgm id="{0445706E-E7D2-994E-A8A7-61E797F5D137}"/>
                                            </p:graphic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4">
                                            <p:graphicEl>
                                              <a:dgm id="{01ECA683-F75E-2048-9398-21DFBF4F2895}"/>
                                            </p:graphicEl>
                                          </p:spTgt>
                                        </p:tgtEl>
                                        <p:attrNameLst>
                                          <p:attrName>style.visibility</p:attrName>
                                        </p:attrNameLst>
                                      </p:cBhvr>
                                      <p:to>
                                        <p:strVal val="visible"/>
                                      </p:to>
                                    </p:set>
                                    <p:animEffect transition="in" filter="checkerboard(across)">
                                      <p:cBhvr>
                                        <p:cTn id="56" dur="500"/>
                                        <p:tgtEl>
                                          <p:spTgt spid="4">
                                            <p:graphicEl>
                                              <a:dgm id="{01ECA683-F75E-2048-9398-21DFBF4F289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
                                            <p:graphicEl>
                                              <a:dgm id="{2646AAD7-076F-CD48-BF98-2E2A97AEDCD4}"/>
                                            </p:graphicEl>
                                          </p:spTgt>
                                        </p:tgtEl>
                                        <p:attrNameLst>
                                          <p:attrName>style.visibility</p:attrName>
                                        </p:attrNameLst>
                                      </p:cBhvr>
                                      <p:to>
                                        <p:strVal val="visible"/>
                                      </p:to>
                                    </p:set>
                                    <p:animEffect transition="in" filter="checkerboard(across)">
                                      <p:cBhvr>
                                        <p:cTn id="71" dur="500"/>
                                        <p:tgtEl>
                                          <p:spTgt spid="4">
                                            <p:graphicEl>
                                              <a:dgm id="{2646AAD7-076F-CD48-BF98-2E2A97AEDCD4}"/>
                                            </p:graphic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
                                            <p:graphicEl>
                                              <a:dgm id="{ACD27995-54C2-C24C-B473-E52A126F72AD}"/>
                                            </p:graphicEl>
                                          </p:spTgt>
                                        </p:tgtEl>
                                        <p:attrNameLst>
                                          <p:attrName>style.visibility</p:attrName>
                                        </p:attrNameLst>
                                      </p:cBhvr>
                                      <p:to>
                                        <p:strVal val="visible"/>
                                      </p:to>
                                    </p:set>
                                    <p:animEffect transition="in" filter="checkerboard(across)">
                                      <p:cBhvr>
                                        <p:cTn id="74" dur="500"/>
                                        <p:tgtEl>
                                          <p:spTgt spid="4">
                                            <p:graphicEl>
                                              <a:dgm id="{ACD27995-54C2-C24C-B473-E52A126F72A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dissolv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4">
                                            <p:graphicEl>
                                              <a:dgm id="{DC0CAD53-E550-CD4F-8C84-61B013F261DC}"/>
                                            </p:graphicEl>
                                          </p:spTgt>
                                        </p:tgtEl>
                                        <p:attrNameLst>
                                          <p:attrName>style.visibility</p:attrName>
                                        </p:attrNameLst>
                                      </p:cBhvr>
                                      <p:to>
                                        <p:strVal val="visible"/>
                                      </p:to>
                                    </p:set>
                                    <p:animEffect transition="in" filter="checkerboard(across)">
                                      <p:cBhvr>
                                        <p:cTn id="89" dur="500"/>
                                        <p:tgtEl>
                                          <p:spTgt spid="4">
                                            <p:graphicEl>
                                              <a:dgm id="{DC0CAD53-E550-CD4F-8C84-61B013F261DC}"/>
                                            </p:graphicEl>
                                          </p:spTgt>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4">
                                            <p:graphicEl>
                                              <a:dgm id="{91791872-AEAB-E546-A5F3-F41B80F12838}"/>
                                            </p:graphicEl>
                                          </p:spTgt>
                                        </p:tgtEl>
                                        <p:attrNameLst>
                                          <p:attrName>style.visibility</p:attrName>
                                        </p:attrNameLst>
                                      </p:cBhvr>
                                      <p:to>
                                        <p:strVal val="visible"/>
                                      </p:to>
                                    </p:set>
                                    <p:animEffect transition="in" filter="checkerboard(across)">
                                      <p:cBhvr>
                                        <p:cTn id="92" dur="500"/>
                                        <p:tgtEl>
                                          <p:spTgt spid="4">
                                            <p:graphicEl>
                                              <a:dgm id="{91791872-AEAB-E546-A5F3-F41B80F12838}"/>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dissolv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dissolve">
                                      <p:cBhvr>
                                        <p:cTn id="102" dur="500"/>
                                        <p:tgtEl>
                                          <p:spTgt spid="12"/>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4">
                                            <p:graphicEl>
                                              <a:dgm id="{40649131-2859-CD47-B894-444E57DA4169}"/>
                                            </p:graphicEl>
                                          </p:spTgt>
                                        </p:tgtEl>
                                        <p:attrNameLst>
                                          <p:attrName>style.visibility</p:attrName>
                                        </p:attrNameLst>
                                      </p:cBhvr>
                                      <p:to>
                                        <p:strVal val="visible"/>
                                      </p:to>
                                    </p:set>
                                    <p:animEffect transition="in" filter="checkerboard(across)">
                                      <p:cBhvr>
                                        <p:cTn id="105" dur="500"/>
                                        <p:tgtEl>
                                          <p:spTgt spid="4">
                                            <p:graphicEl>
                                              <a:dgm id="{40649131-2859-CD47-B894-444E57DA4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animBg="1"/>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3B69BE-AE16-4D81-9166-DCF96B713A8D}"/>
              </a:ext>
            </a:extLst>
          </p:cNvPr>
          <p:cNvSpPr/>
          <p:nvPr/>
        </p:nvSpPr>
        <p:spPr>
          <a:xfrm>
            <a:off x="0" y="0"/>
            <a:ext cx="12202175" cy="673771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9" name="Group 307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0" name="Rectangle 307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40369E4-EF0C-3C32-F851-F11691476356}"/>
              </a:ext>
            </a:extLst>
          </p:cNvPr>
          <p:cNvSpPr>
            <a:spLocks noGrp="1"/>
          </p:cNvSpPr>
          <p:nvPr>
            <p:ph idx="1"/>
          </p:nvPr>
        </p:nvSpPr>
        <p:spPr>
          <a:xfrm>
            <a:off x="399954" y="1124520"/>
            <a:ext cx="5760040" cy="5651092"/>
          </a:xfrm>
        </p:spPr>
        <p:txBody>
          <a:bodyPr anchor="t">
            <a:normAutofit/>
          </a:bodyPr>
          <a:lstStyle/>
          <a:p>
            <a:pPr lvl="0"/>
            <a:endParaRPr lang="hi-IN" altLang="en-US" sz="24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pPr lvl="0"/>
            <a:r>
              <a:rPr lang="mr-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अनीमिया किशोर</a:t>
            </a:r>
            <a:r>
              <a:rPr lang="hi-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-किशोरियों </a:t>
            </a:r>
            <a:r>
              <a:rPr lang="mr-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दोनों को प्रभावित करता है। </a:t>
            </a:r>
            <a:endParaRPr lang="hi-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pPr lvl="0"/>
            <a:endParaRPr lang="mr-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r>
              <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पोषण संबंधी अनीमिया आयरन की कमी से होने वाले </a:t>
            </a:r>
            <a:r>
              <a:rPr lang="mr-IN" altLang="en-US"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अनीमिया</a:t>
            </a:r>
            <a:r>
              <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 का एक मुख्य कारण है। </a:t>
            </a:r>
          </a:p>
          <a:p>
            <a:endPar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r>
              <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इस प्रकार के अनीमिया को ठीक किया जा सकता है और इसका उपचार भी किया जा सकता है। </a:t>
            </a:r>
          </a:p>
          <a:p>
            <a:endPar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r>
              <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अनीमिया का असर किशोर-किशोरियों की शिक्षा और उनके भविष्य पर भी पड़ सकता है। </a:t>
            </a:r>
          </a:p>
          <a:p>
            <a:endPar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endParaRPr>
          </a:p>
          <a:p>
            <a:r>
              <a:rPr lang="hi-IN" sz="1900" dirty="0">
                <a:solidFill>
                  <a:schemeClr val="bg1"/>
                </a:solidFill>
                <a:latin typeface="Times New Roman" panose="02020603050405020304" pitchFamily="18" charset="0"/>
                <a:ea typeface="Times New Roman" panose="02020603050405020304" pitchFamily="18" charset="0"/>
                <a:cs typeface="Nirmala UI" panose="020B0502040204020203" pitchFamily="34" charset="0"/>
              </a:rPr>
              <a:t>अभिभावकों और शिक्षकों को अनीमिया के संकेतों और लक्षणों को पहचानने में सक्षम होना चहिए। </a:t>
            </a:r>
          </a:p>
        </p:txBody>
      </p:sp>
      <p:sp>
        <p:nvSpPr>
          <p:cNvPr id="2" name="Title 1">
            <a:extLst>
              <a:ext uri="{FF2B5EF4-FFF2-40B4-BE49-F238E27FC236}">
                <a16:creationId xmlns:a16="http://schemas.microsoft.com/office/drawing/2014/main" id="{7C06D0E7-E9E9-9226-0B0C-D4A7CB8C8CFD}"/>
              </a:ext>
            </a:extLst>
          </p:cNvPr>
          <p:cNvSpPr>
            <a:spLocks noGrp="1"/>
          </p:cNvSpPr>
          <p:nvPr>
            <p:ph type="title"/>
          </p:nvPr>
        </p:nvSpPr>
        <p:spPr>
          <a:xfrm>
            <a:off x="806354" y="67018"/>
            <a:ext cx="5016930" cy="959677"/>
          </a:xfrm>
        </p:spPr>
        <p:txBody>
          <a:bodyPr anchor="b">
            <a:normAutofit/>
          </a:bodyPr>
          <a:lstStyle/>
          <a:p>
            <a:r>
              <a:rPr lang="hi-IN" sz="3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आइए सत्र को संक्षेप में देखें</a:t>
            </a:r>
            <a:endParaRPr lang="en-US" sz="20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4" name="Group 3">
            <a:extLst>
              <a:ext uri="{FF2B5EF4-FFF2-40B4-BE49-F238E27FC236}">
                <a16:creationId xmlns:a16="http://schemas.microsoft.com/office/drawing/2014/main" id="{4105B0E1-90FB-5CF5-EEFB-8A63AE047ABD}"/>
              </a:ext>
            </a:extLst>
          </p:cNvPr>
          <p:cNvGrpSpPr/>
          <p:nvPr/>
        </p:nvGrpSpPr>
        <p:grpSpPr>
          <a:xfrm>
            <a:off x="6738455" y="-3082"/>
            <a:ext cx="5463720" cy="6735156"/>
            <a:chOff x="6738455" y="-3082"/>
            <a:chExt cx="5463720" cy="6735156"/>
          </a:xfrm>
        </p:grpSpPr>
        <p:pic>
          <p:nvPicPr>
            <p:cNvPr id="3074" name="Picture 2">
              <a:extLst>
                <a:ext uri="{FF2B5EF4-FFF2-40B4-BE49-F238E27FC236}">
                  <a16:creationId xmlns:a16="http://schemas.microsoft.com/office/drawing/2014/main" id="{375D2867-8A05-1712-D4B5-689EE552D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3587" r="1" b="25783"/>
            <a:stretch/>
          </p:blipFill>
          <p:spPr bwMode="auto">
            <a:xfrm>
              <a:off x="6738455" y="1286934"/>
              <a:ext cx="5453545" cy="42784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12E20D3-D3F0-5C0A-C262-25ACF52CA1A5}"/>
                </a:ext>
              </a:extLst>
            </p:cNvPr>
            <p:cNvSpPr/>
            <p:nvPr/>
          </p:nvSpPr>
          <p:spPr>
            <a:xfrm>
              <a:off x="6738455" y="-3082"/>
              <a:ext cx="5463720" cy="1295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F9CA4-341A-3C62-98AA-B7832919ADCC}"/>
                </a:ext>
              </a:extLst>
            </p:cNvPr>
            <p:cNvSpPr/>
            <p:nvPr/>
          </p:nvSpPr>
          <p:spPr>
            <a:xfrm>
              <a:off x="6738455" y="5565422"/>
              <a:ext cx="5463720" cy="11666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a:extLst>
              <a:ext uri="{FF2B5EF4-FFF2-40B4-BE49-F238E27FC236}">
                <a16:creationId xmlns:a16="http://schemas.microsoft.com/office/drawing/2014/main" id="{BEB86E6B-F890-38AB-5D76-46E0D9B7035D}"/>
              </a:ext>
            </a:extLst>
          </p:cNvPr>
          <p:cNvSpPr/>
          <p:nvPr/>
        </p:nvSpPr>
        <p:spPr>
          <a:xfrm>
            <a:off x="6170169" y="7088"/>
            <a:ext cx="797083" cy="6737719"/>
          </a:xfrm>
          <a:custGeom>
            <a:avLst/>
            <a:gdLst>
              <a:gd name="connsiteX0" fmla="*/ 677333 w 790222"/>
              <a:gd name="connsiteY0" fmla="*/ 45156 h 6818489"/>
              <a:gd name="connsiteX1" fmla="*/ 677333 w 790222"/>
              <a:gd name="connsiteY1" fmla="*/ 45156 h 6818489"/>
              <a:gd name="connsiteX2" fmla="*/ 699911 w 790222"/>
              <a:gd name="connsiteY2" fmla="*/ 146756 h 6818489"/>
              <a:gd name="connsiteX3" fmla="*/ 711200 w 790222"/>
              <a:gd name="connsiteY3" fmla="*/ 180623 h 6818489"/>
              <a:gd name="connsiteX4" fmla="*/ 722489 w 790222"/>
              <a:gd name="connsiteY4" fmla="*/ 496712 h 6818489"/>
              <a:gd name="connsiteX5" fmla="*/ 745067 w 790222"/>
              <a:gd name="connsiteY5" fmla="*/ 575734 h 6818489"/>
              <a:gd name="connsiteX6" fmla="*/ 767644 w 790222"/>
              <a:gd name="connsiteY6" fmla="*/ 666045 h 6818489"/>
              <a:gd name="connsiteX7" fmla="*/ 778933 w 790222"/>
              <a:gd name="connsiteY7" fmla="*/ 711200 h 6818489"/>
              <a:gd name="connsiteX8" fmla="*/ 790222 w 790222"/>
              <a:gd name="connsiteY8" fmla="*/ 756356 h 6818489"/>
              <a:gd name="connsiteX9" fmla="*/ 778933 w 790222"/>
              <a:gd name="connsiteY9" fmla="*/ 1027289 h 6818489"/>
              <a:gd name="connsiteX10" fmla="*/ 767644 w 790222"/>
              <a:gd name="connsiteY10" fmla="*/ 1061156 h 6818489"/>
              <a:gd name="connsiteX11" fmla="*/ 756356 w 790222"/>
              <a:gd name="connsiteY11" fmla="*/ 1106312 h 6818489"/>
              <a:gd name="connsiteX12" fmla="*/ 745067 w 790222"/>
              <a:gd name="connsiteY12" fmla="*/ 1140178 h 6818489"/>
              <a:gd name="connsiteX13" fmla="*/ 722489 w 790222"/>
              <a:gd name="connsiteY13" fmla="*/ 1264356 h 6818489"/>
              <a:gd name="connsiteX14" fmla="*/ 711200 w 790222"/>
              <a:gd name="connsiteY14" fmla="*/ 1298223 h 6818489"/>
              <a:gd name="connsiteX15" fmla="*/ 699911 w 790222"/>
              <a:gd name="connsiteY15" fmla="*/ 1411112 h 6818489"/>
              <a:gd name="connsiteX16" fmla="*/ 722489 w 790222"/>
              <a:gd name="connsiteY16" fmla="*/ 1806223 h 6818489"/>
              <a:gd name="connsiteX17" fmla="*/ 745067 w 790222"/>
              <a:gd name="connsiteY17" fmla="*/ 2020712 h 6818489"/>
              <a:gd name="connsiteX18" fmla="*/ 733778 w 790222"/>
              <a:gd name="connsiteY18" fmla="*/ 2212623 h 6818489"/>
              <a:gd name="connsiteX19" fmla="*/ 722489 w 790222"/>
              <a:gd name="connsiteY19" fmla="*/ 2269067 h 6818489"/>
              <a:gd name="connsiteX20" fmla="*/ 711200 w 790222"/>
              <a:gd name="connsiteY20" fmla="*/ 2506134 h 6818489"/>
              <a:gd name="connsiteX21" fmla="*/ 688622 w 790222"/>
              <a:gd name="connsiteY21" fmla="*/ 2573867 h 6818489"/>
              <a:gd name="connsiteX22" fmla="*/ 666044 w 790222"/>
              <a:gd name="connsiteY22" fmla="*/ 2652889 h 6818489"/>
              <a:gd name="connsiteX23" fmla="*/ 654756 w 790222"/>
              <a:gd name="connsiteY23" fmla="*/ 2946400 h 6818489"/>
              <a:gd name="connsiteX24" fmla="*/ 643467 w 790222"/>
              <a:gd name="connsiteY24" fmla="*/ 3014134 h 6818489"/>
              <a:gd name="connsiteX25" fmla="*/ 632178 w 790222"/>
              <a:gd name="connsiteY25" fmla="*/ 3217334 h 6818489"/>
              <a:gd name="connsiteX26" fmla="*/ 620889 w 790222"/>
              <a:gd name="connsiteY26" fmla="*/ 3318934 h 6818489"/>
              <a:gd name="connsiteX27" fmla="*/ 609600 w 790222"/>
              <a:gd name="connsiteY27" fmla="*/ 3431823 h 6818489"/>
              <a:gd name="connsiteX28" fmla="*/ 598311 w 790222"/>
              <a:gd name="connsiteY28" fmla="*/ 3747912 h 6818489"/>
              <a:gd name="connsiteX29" fmla="*/ 575733 w 790222"/>
              <a:gd name="connsiteY29" fmla="*/ 3815645 h 6818489"/>
              <a:gd name="connsiteX30" fmla="*/ 598311 w 790222"/>
              <a:gd name="connsiteY30" fmla="*/ 4244623 h 6818489"/>
              <a:gd name="connsiteX31" fmla="*/ 632178 w 790222"/>
              <a:gd name="connsiteY31" fmla="*/ 4368800 h 6818489"/>
              <a:gd name="connsiteX32" fmla="*/ 632178 w 790222"/>
              <a:gd name="connsiteY32" fmla="*/ 4696178 h 6818489"/>
              <a:gd name="connsiteX33" fmla="*/ 620889 w 790222"/>
              <a:gd name="connsiteY33" fmla="*/ 4730045 h 6818489"/>
              <a:gd name="connsiteX34" fmla="*/ 609600 w 790222"/>
              <a:gd name="connsiteY34" fmla="*/ 4775200 h 6818489"/>
              <a:gd name="connsiteX35" fmla="*/ 587022 w 790222"/>
              <a:gd name="connsiteY35" fmla="*/ 4910667 h 6818489"/>
              <a:gd name="connsiteX36" fmla="*/ 575733 w 790222"/>
              <a:gd name="connsiteY36" fmla="*/ 5068712 h 6818489"/>
              <a:gd name="connsiteX37" fmla="*/ 587022 w 790222"/>
              <a:gd name="connsiteY37" fmla="*/ 5215467 h 6818489"/>
              <a:gd name="connsiteX38" fmla="*/ 609600 w 790222"/>
              <a:gd name="connsiteY38" fmla="*/ 5294489 h 6818489"/>
              <a:gd name="connsiteX39" fmla="*/ 632178 w 790222"/>
              <a:gd name="connsiteY39" fmla="*/ 5542845 h 6818489"/>
              <a:gd name="connsiteX40" fmla="*/ 654756 w 790222"/>
              <a:gd name="connsiteY40" fmla="*/ 5576712 h 6818489"/>
              <a:gd name="connsiteX41" fmla="*/ 666044 w 790222"/>
              <a:gd name="connsiteY41" fmla="*/ 5610578 h 6818489"/>
              <a:gd name="connsiteX42" fmla="*/ 654756 w 790222"/>
              <a:gd name="connsiteY42" fmla="*/ 5881512 h 6818489"/>
              <a:gd name="connsiteX43" fmla="*/ 643467 w 790222"/>
              <a:gd name="connsiteY43" fmla="*/ 5926667 h 6818489"/>
              <a:gd name="connsiteX44" fmla="*/ 620889 w 790222"/>
              <a:gd name="connsiteY44" fmla="*/ 6254045 h 6818489"/>
              <a:gd name="connsiteX45" fmla="*/ 654756 w 790222"/>
              <a:gd name="connsiteY45" fmla="*/ 6265334 h 6818489"/>
              <a:gd name="connsiteX46" fmla="*/ 666044 w 790222"/>
              <a:gd name="connsiteY46" fmla="*/ 6310489 h 6818489"/>
              <a:gd name="connsiteX47" fmla="*/ 688622 w 790222"/>
              <a:gd name="connsiteY47" fmla="*/ 6378223 h 6818489"/>
              <a:gd name="connsiteX48" fmla="*/ 711200 w 790222"/>
              <a:gd name="connsiteY48" fmla="*/ 6468534 h 6818489"/>
              <a:gd name="connsiteX49" fmla="*/ 722489 w 790222"/>
              <a:gd name="connsiteY49" fmla="*/ 6818489 h 6818489"/>
              <a:gd name="connsiteX50" fmla="*/ 485422 w 790222"/>
              <a:gd name="connsiteY50" fmla="*/ 6716889 h 6818489"/>
              <a:gd name="connsiteX51" fmla="*/ 440267 w 790222"/>
              <a:gd name="connsiteY51" fmla="*/ 6254045 h 6818489"/>
              <a:gd name="connsiteX52" fmla="*/ 417689 w 790222"/>
              <a:gd name="connsiteY52" fmla="*/ 6141156 h 6818489"/>
              <a:gd name="connsiteX53" fmla="*/ 395111 w 790222"/>
              <a:gd name="connsiteY53" fmla="*/ 6073423 h 6818489"/>
              <a:gd name="connsiteX54" fmla="*/ 383822 w 790222"/>
              <a:gd name="connsiteY54" fmla="*/ 5791200 h 6818489"/>
              <a:gd name="connsiteX55" fmla="*/ 361244 w 790222"/>
              <a:gd name="connsiteY55" fmla="*/ 5700889 h 6818489"/>
              <a:gd name="connsiteX56" fmla="*/ 338667 w 790222"/>
              <a:gd name="connsiteY56" fmla="*/ 5576712 h 6818489"/>
              <a:gd name="connsiteX57" fmla="*/ 316089 w 790222"/>
              <a:gd name="connsiteY57" fmla="*/ 5362223 h 6818489"/>
              <a:gd name="connsiteX58" fmla="*/ 304800 w 790222"/>
              <a:gd name="connsiteY58" fmla="*/ 5317067 h 6818489"/>
              <a:gd name="connsiteX59" fmla="*/ 304800 w 790222"/>
              <a:gd name="connsiteY59" fmla="*/ 4752623 h 6818489"/>
              <a:gd name="connsiteX60" fmla="*/ 417689 w 790222"/>
              <a:gd name="connsiteY60" fmla="*/ 4470400 h 6818489"/>
              <a:gd name="connsiteX61" fmla="*/ 361244 w 790222"/>
              <a:gd name="connsiteY61" fmla="*/ 4391378 h 6818489"/>
              <a:gd name="connsiteX62" fmla="*/ 293511 w 790222"/>
              <a:gd name="connsiteY62" fmla="*/ 4323645 h 6818489"/>
              <a:gd name="connsiteX63" fmla="*/ 214489 w 790222"/>
              <a:gd name="connsiteY63" fmla="*/ 4210756 h 6818489"/>
              <a:gd name="connsiteX64" fmla="*/ 135467 w 790222"/>
              <a:gd name="connsiteY64" fmla="*/ 4086578 h 6818489"/>
              <a:gd name="connsiteX65" fmla="*/ 33867 w 790222"/>
              <a:gd name="connsiteY65" fmla="*/ 3849512 h 6818489"/>
              <a:gd name="connsiteX66" fmla="*/ 0 w 790222"/>
              <a:gd name="connsiteY66" fmla="*/ 3680178 h 6818489"/>
              <a:gd name="connsiteX67" fmla="*/ 22578 w 790222"/>
              <a:gd name="connsiteY67" fmla="*/ 3194756 h 6818489"/>
              <a:gd name="connsiteX68" fmla="*/ 33867 w 790222"/>
              <a:gd name="connsiteY68" fmla="*/ 3014134 h 6818489"/>
              <a:gd name="connsiteX69" fmla="*/ 56444 w 790222"/>
              <a:gd name="connsiteY69" fmla="*/ 2946400 h 6818489"/>
              <a:gd name="connsiteX70" fmla="*/ 67733 w 790222"/>
              <a:gd name="connsiteY70" fmla="*/ 2878667 h 6818489"/>
              <a:gd name="connsiteX71" fmla="*/ 79022 w 790222"/>
              <a:gd name="connsiteY71" fmla="*/ 2822223 h 6818489"/>
              <a:gd name="connsiteX72" fmla="*/ 112889 w 790222"/>
              <a:gd name="connsiteY72" fmla="*/ 2743200 h 6818489"/>
              <a:gd name="connsiteX73" fmla="*/ 135467 w 790222"/>
              <a:gd name="connsiteY73" fmla="*/ 2641600 h 6818489"/>
              <a:gd name="connsiteX74" fmla="*/ 146756 w 790222"/>
              <a:gd name="connsiteY74" fmla="*/ 2596445 h 6818489"/>
              <a:gd name="connsiteX75" fmla="*/ 169333 w 790222"/>
              <a:gd name="connsiteY75" fmla="*/ 2562578 h 6818489"/>
              <a:gd name="connsiteX76" fmla="*/ 180622 w 790222"/>
              <a:gd name="connsiteY76" fmla="*/ 2506134 h 6818489"/>
              <a:gd name="connsiteX77" fmla="*/ 191911 w 790222"/>
              <a:gd name="connsiteY77" fmla="*/ 2460978 h 6818489"/>
              <a:gd name="connsiteX78" fmla="*/ 214489 w 790222"/>
              <a:gd name="connsiteY78" fmla="*/ 2280356 h 6818489"/>
              <a:gd name="connsiteX79" fmla="*/ 225778 w 790222"/>
              <a:gd name="connsiteY79" fmla="*/ 1952978 h 6818489"/>
              <a:gd name="connsiteX80" fmla="*/ 338667 w 790222"/>
              <a:gd name="connsiteY80" fmla="*/ 1670756 h 6818489"/>
              <a:gd name="connsiteX81" fmla="*/ 372533 w 790222"/>
              <a:gd name="connsiteY81" fmla="*/ 1524000 h 6818489"/>
              <a:gd name="connsiteX82" fmla="*/ 361244 w 790222"/>
              <a:gd name="connsiteY82" fmla="*/ 1433689 h 6818489"/>
              <a:gd name="connsiteX83" fmla="*/ 349956 w 790222"/>
              <a:gd name="connsiteY83" fmla="*/ 1377245 h 6818489"/>
              <a:gd name="connsiteX84" fmla="*/ 372533 w 790222"/>
              <a:gd name="connsiteY84" fmla="*/ 970845 h 6818489"/>
              <a:gd name="connsiteX85" fmla="*/ 406400 w 790222"/>
              <a:gd name="connsiteY85" fmla="*/ 722489 h 6818489"/>
              <a:gd name="connsiteX86" fmla="*/ 440267 w 790222"/>
              <a:gd name="connsiteY86" fmla="*/ 541867 h 6818489"/>
              <a:gd name="connsiteX87" fmla="*/ 451556 w 790222"/>
              <a:gd name="connsiteY87" fmla="*/ 508000 h 6818489"/>
              <a:gd name="connsiteX88" fmla="*/ 474133 w 790222"/>
              <a:gd name="connsiteY88" fmla="*/ 349956 h 6818489"/>
              <a:gd name="connsiteX89" fmla="*/ 496711 w 790222"/>
              <a:gd name="connsiteY89" fmla="*/ 293512 h 6818489"/>
              <a:gd name="connsiteX90" fmla="*/ 508000 w 790222"/>
              <a:gd name="connsiteY90" fmla="*/ 237067 h 6818489"/>
              <a:gd name="connsiteX91" fmla="*/ 530578 w 790222"/>
              <a:gd name="connsiteY91" fmla="*/ 203200 h 6818489"/>
              <a:gd name="connsiteX92" fmla="*/ 541867 w 790222"/>
              <a:gd name="connsiteY92" fmla="*/ 158045 h 6818489"/>
              <a:gd name="connsiteX93" fmla="*/ 530578 w 790222"/>
              <a:gd name="connsiteY93" fmla="*/ 112889 h 6818489"/>
              <a:gd name="connsiteX94" fmla="*/ 541867 w 790222"/>
              <a:gd name="connsiteY94" fmla="*/ 22578 h 6818489"/>
              <a:gd name="connsiteX95" fmla="*/ 541867 w 790222"/>
              <a:gd name="connsiteY95" fmla="*/ 0 h 6818489"/>
              <a:gd name="connsiteX96" fmla="*/ 541867 w 790222"/>
              <a:gd name="connsiteY96" fmla="*/ 0 h 6818489"/>
              <a:gd name="connsiteX97" fmla="*/ 541867 w 790222"/>
              <a:gd name="connsiteY97" fmla="*/ 0 h 68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90222" h="6818489">
                <a:moveTo>
                  <a:pt x="677333" y="45156"/>
                </a:moveTo>
                <a:lnTo>
                  <a:pt x="677333" y="45156"/>
                </a:lnTo>
                <a:cubicBezTo>
                  <a:pt x="684859" y="79023"/>
                  <a:pt x="691497" y="113099"/>
                  <a:pt x="699911" y="146756"/>
                </a:cubicBezTo>
                <a:cubicBezTo>
                  <a:pt x="702797" y="158300"/>
                  <a:pt x="710434" y="168748"/>
                  <a:pt x="711200" y="180623"/>
                </a:cubicBezTo>
                <a:cubicBezTo>
                  <a:pt x="717988" y="285834"/>
                  <a:pt x="715912" y="391487"/>
                  <a:pt x="722489" y="496712"/>
                </a:cubicBezTo>
                <a:cubicBezTo>
                  <a:pt x="724013" y="521103"/>
                  <a:pt x="738575" y="551928"/>
                  <a:pt x="745067" y="575734"/>
                </a:cubicBezTo>
                <a:cubicBezTo>
                  <a:pt x="753231" y="605671"/>
                  <a:pt x="760118" y="635941"/>
                  <a:pt x="767644" y="666045"/>
                </a:cubicBezTo>
                <a:lnTo>
                  <a:pt x="778933" y="711200"/>
                </a:lnTo>
                <a:lnTo>
                  <a:pt x="790222" y="756356"/>
                </a:lnTo>
                <a:cubicBezTo>
                  <a:pt x="786459" y="846667"/>
                  <a:pt x="785610" y="937147"/>
                  <a:pt x="778933" y="1027289"/>
                </a:cubicBezTo>
                <a:cubicBezTo>
                  <a:pt x="778054" y="1039156"/>
                  <a:pt x="770913" y="1049714"/>
                  <a:pt x="767644" y="1061156"/>
                </a:cubicBezTo>
                <a:cubicBezTo>
                  <a:pt x="763382" y="1076074"/>
                  <a:pt x="760618" y="1091394"/>
                  <a:pt x="756356" y="1106312"/>
                </a:cubicBezTo>
                <a:cubicBezTo>
                  <a:pt x="753087" y="1117754"/>
                  <a:pt x="748336" y="1128737"/>
                  <a:pt x="745067" y="1140178"/>
                </a:cubicBezTo>
                <a:cubicBezTo>
                  <a:pt x="722757" y="1218263"/>
                  <a:pt x="743806" y="1157772"/>
                  <a:pt x="722489" y="1264356"/>
                </a:cubicBezTo>
                <a:cubicBezTo>
                  <a:pt x="720155" y="1276025"/>
                  <a:pt x="714963" y="1286934"/>
                  <a:pt x="711200" y="1298223"/>
                </a:cubicBezTo>
                <a:cubicBezTo>
                  <a:pt x="707437" y="1335853"/>
                  <a:pt x="699071" y="1373304"/>
                  <a:pt x="699911" y="1411112"/>
                </a:cubicBezTo>
                <a:cubicBezTo>
                  <a:pt x="702842" y="1542998"/>
                  <a:pt x="703833" y="1675630"/>
                  <a:pt x="722489" y="1806223"/>
                </a:cubicBezTo>
                <a:cubicBezTo>
                  <a:pt x="740186" y="1930102"/>
                  <a:pt x="731568" y="1858729"/>
                  <a:pt x="745067" y="2020712"/>
                </a:cubicBezTo>
                <a:cubicBezTo>
                  <a:pt x="741304" y="2084682"/>
                  <a:pt x="739580" y="2148805"/>
                  <a:pt x="733778" y="2212623"/>
                </a:cubicBezTo>
                <a:cubicBezTo>
                  <a:pt x="732041" y="2231731"/>
                  <a:pt x="723961" y="2249936"/>
                  <a:pt x="722489" y="2269067"/>
                </a:cubicBezTo>
                <a:cubicBezTo>
                  <a:pt x="716421" y="2347946"/>
                  <a:pt x="719937" y="2427506"/>
                  <a:pt x="711200" y="2506134"/>
                </a:cubicBezTo>
                <a:cubicBezTo>
                  <a:pt x="708572" y="2529787"/>
                  <a:pt x="694394" y="2550779"/>
                  <a:pt x="688622" y="2573867"/>
                </a:cubicBezTo>
                <a:cubicBezTo>
                  <a:pt x="674447" y="2630567"/>
                  <a:pt x="682239" y="2604304"/>
                  <a:pt x="666044" y="2652889"/>
                </a:cubicBezTo>
                <a:cubicBezTo>
                  <a:pt x="662281" y="2750726"/>
                  <a:pt x="660863" y="2848681"/>
                  <a:pt x="654756" y="2946400"/>
                </a:cubicBezTo>
                <a:cubicBezTo>
                  <a:pt x="653328" y="2969245"/>
                  <a:pt x="645368" y="2991324"/>
                  <a:pt x="643467" y="3014134"/>
                </a:cubicBezTo>
                <a:cubicBezTo>
                  <a:pt x="637833" y="3081737"/>
                  <a:pt x="637189" y="3149682"/>
                  <a:pt x="632178" y="3217334"/>
                </a:cubicBezTo>
                <a:cubicBezTo>
                  <a:pt x="629661" y="3251316"/>
                  <a:pt x="624456" y="3285046"/>
                  <a:pt x="620889" y="3318934"/>
                </a:cubicBezTo>
                <a:cubicBezTo>
                  <a:pt x="616930" y="3356544"/>
                  <a:pt x="613363" y="3394193"/>
                  <a:pt x="609600" y="3431823"/>
                </a:cubicBezTo>
                <a:cubicBezTo>
                  <a:pt x="605837" y="3537186"/>
                  <a:pt x="607578" y="3642890"/>
                  <a:pt x="598311" y="3747912"/>
                </a:cubicBezTo>
                <a:cubicBezTo>
                  <a:pt x="596219" y="3771619"/>
                  <a:pt x="575733" y="3815645"/>
                  <a:pt x="575733" y="3815645"/>
                </a:cubicBezTo>
                <a:cubicBezTo>
                  <a:pt x="578502" y="3901469"/>
                  <a:pt x="572654" y="4116341"/>
                  <a:pt x="598311" y="4244623"/>
                </a:cubicBezTo>
                <a:cubicBezTo>
                  <a:pt x="611043" y="4308284"/>
                  <a:pt x="615958" y="4320143"/>
                  <a:pt x="632178" y="4368800"/>
                </a:cubicBezTo>
                <a:cubicBezTo>
                  <a:pt x="653232" y="4516176"/>
                  <a:pt x="650764" y="4463861"/>
                  <a:pt x="632178" y="4696178"/>
                </a:cubicBezTo>
                <a:cubicBezTo>
                  <a:pt x="631229" y="4708040"/>
                  <a:pt x="624158" y="4718603"/>
                  <a:pt x="620889" y="4730045"/>
                </a:cubicBezTo>
                <a:cubicBezTo>
                  <a:pt x="616627" y="4744963"/>
                  <a:pt x="612966" y="4760055"/>
                  <a:pt x="609600" y="4775200"/>
                </a:cubicBezTo>
                <a:cubicBezTo>
                  <a:pt x="596395" y="4834624"/>
                  <a:pt x="596446" y="4844701"/>
                  <a:pt x="587022" y="4910667"/>
                </a:cubicBezTo>
                <a:cubicBezTo>
                  <a:pt x="583259" y="4963349"/>
                  <a:pt x="575733" y="5015896"/>
                  <a:pt x="575733" y="5068712"/>
                </a:cubicBezTo>
                <a:cubicBezTo>
                  <a:pt x="575733" y="5117775"/>
                  <a:pt x="581289" y="5166740"/>
                  <a:pt x="587022" y="5215467"/>
                </a:cubicBezTo>
                <a:cubicBezTo>
                  <a:pt x="589600" y="5237376"/>
                  <a:pt x="602299" y="5272587"/>
                  <a:pt x="609600" y="5294489"/>
                </a:cubicBezTo>
                <a:cubicBezTo>
                  <a:pt x="617126" y="5377274"/>
                  <a:pt x="619045" y="5460762"/>
                  <a:pt x="632178" y="5542845"/>
                </a:cubicBezTo>
                <a:cubicBezTo>
                  <a:pt x="634322" y="5556242"/>
                  <a:pt x="648688" y="5564577"/>
                  <a:pt x="654756" y="5576712"/>
                </a:cubicBezTo>
                <a:cubicBezTo>
                  <a:pt x="660077" y="5587355"/>
                  <a:pt x="662281" y="5599289"/>
                  <a:pt x="666044" y="5610578"/>
                </a:cubicBezTo>
                <a:cubicBezTo>
                  <a:pt x="662281" y="5700889"/>
                  <a:pt x="661196" y="5791352"/>
                  <a:pt x="654756" y="5881512"/>
                </a:cubicBezTo>
                <a:cubicBezTo>
                  <a:pt x="653651" y="5896987"/>
                  <a:pt x="644499" y="5911186"/>
                  <a:pt x="643467" y="5926667"/>
                </a:cubicBezTo>
                <a:cubicBezTo>
                  <a:pt x="620953" y="6264372"/>
                  <a:pt x="664448" y="6123367"/>
                  <a:pt x="620889" y="6254045"/>
                </a:cubicBezTo>
                <a:cubicBezTo>
                  <a:pt x="632178" y="6257808"/>
                  <a:pt x="647322" y="6256042"/>
                  <a:pt x="654756" y="6265334"/>
                </a:cubicBezTo>
                <a:cubicBezTo>
                  <a:pt x="664448" y="6277449"/>
                  <a:pt x="661586" y="6295628"/>
                  <a:pt x="666044" y="6310489"/>
                </a:cubicBezTo>
                <a:cubicBezTo>
                  <a:pt x="672883" y="6333285"/>
                  <a:pt x="682850" y="6355134"/>
                  <a:pt x="688622" y="6378223"/>
                </a:cubicBezTo>
                <a:lnTo>
                  <a:pt x="711200" y="6468534"/>
                </a:lnTo>
                <a:cubicBezTo>
                  <a:pt x="747131" y="6612256"/>
                  <a:pt x="722489" y="6498167"/>
                  <a:pt x="722489" y="6818489"/>
                </a:cubicBezTo>
                <a:lnTo>
                  <a:pt x="485422" y="6716889"/>
                </a:lnTo>
                <a:cubicBezTo>
                  <a:pt x="469899" y="6491802"/>
                  <a:pt x="476556" y="6435486"/>
                  <a:pt x="440267" y="6254045"/>
                </a:cubicBezTo>
                <a:cubicBezTo>
                  <a:pt x="432741" y="6216415"/>
                  <a:pt x="429824" y="6177562"/>
                  <a:pt x="417689" y="6141156"/>
                </a:cubicBezTo>
                <a:lnTo>
                  <a:pt x="395111" y="6073423"/>
                </a:lnTo>
                <a:cubicBezTo>
                  <a:pt x="391348" y="5979349"/>
                  <a:pt x="392346" y="5884963"/>
                  <a:pt x="383822" y="5791200"/>
                </a:cubicBezTo>
                <a:cubicBezTo>
                  <a:pt x="381013" y="5760297"/>
                  <a:pt x="366345" y="5731497"/>
                  <a:pt x="361244" y="5700889"/>
                </a:cubicBezTo>
                <a:cubicBezTo>
                  <a:pt x="346802" y="5614230"/>
                  <a:pt x="354445" y="5655601"/>
                  <a:pt x="338667" y="5576712"/>
                </a:cubicBezTo>
                <a:cubicBezTo>
                  <a:pt x="336247" y="5552513"/>
                  <a:pt x="320508" y="5390944"/>
                  <a:pt x="316089" y="5362223"/>
                </a:cubicBezTo>
                <a:cubicBezTo>
                  <a:pt x="313730" y="5346888"/>
                  <a:pt x="308563" y="5332119"/>
                  <a:pt x="304800" y="5317067"/>
                </a:cubicBezTo>
                <a:cubicBezTo>
                  <a:pt x="286176" y="5112200"/>
                  <a:pt x="271410" y="5003048"/>
                  <a:pt x="304800" y="4752623"/>
                </a:cubicBezTo>
                <a:cubicBezTo>
                  <a:pt x="327766" y="4580382"/>
                  <a:pt x="347850" y="4563519"/>
                  <a:pt x="417689" y="4470400"/>
                </a:cubicBezTo>
                <a:cubicBezTo>
                  <a:pt x="401985" y="4446845"/>
                  <a:pt x="379245" y="4411379"/>
                  <a:pt x="361244" y="4391378"/>
                </a:cubicBezTo>
                <a:cubicBezTo>
                  <a:pt x="339884" y="4367645"/>
                  <a:pt x="313646" y="4348426"/>
                  <a:pt x="293511" y="4323645"/>
                </a:cubicBezTo>
                <a:cubicBezTo>
                  <a:pt x="264546" y="4287996"/>
                  <a:pt x="239968" y="4248974"/>
                  <a:pt x="214489" y="4210756"/>
                </a:cubicBezTo>
                <a:cubicBezTo>
                  <a:pt x="187274" y="4169933"/>
                  <a:pt x="158961" y="4129650"/>
                  <a:pt x="135467" y="4086578"/>
                </a:cubicBezTo>
                <a:cubicBezTo>
                  <a:pt x="115091" y="4049221"/>
                  <a:pt x="48810" y="3894341"/>
                  <a:pt x="33867" y="3849512"/>
                </a:cubicBezTo>
                <a:cubicBezTo>
                  <a:pt x="12094" y="3784191"/>
                  <a:pt x="9454" y="3746354"/>
                  <a:pt x="0" y="3680178"/>
                </a:cubicBezTo>
                <a:cubicBezTo>
                  <a:pt x="19108" y="3087841"/>
                  <a:pt x="-872" y="3523051"/>
                  <a:pt x="22578" y="3194756"/>
                </a:cubicBezTo>
                <a:cubicBezTo>
                  <a:pt x="26876" y="3134584"/>
                  <a:pt x="25716" y="3073906"/>
                  <a:pt x="33867" y="3014134"/>
                </a:cubicBezTo>
                <a:cubicBezTo>
                  <a:pt x="37083" y="2990553"/>
                  <a:pt x="50672" y="2969489"/>
                  <a:pt x="56444" y="2946400"/>
                </a:cubicBezTo>
                <a:cubicBezTo>
                  <a:pt x="61995" y="2924194"/>
                  <a:pt x="63638" y="2901187"/>
                  <a:pt x="67733" y="2878667"/>
                </a:cubicBezTo>
                <a:cubicBezTo>
                  <a:pt x="71165" y="2859789"/>
                  <a:pt x="74368" y="2840837"/>
                  <a:pt x="79022" y="2822223"/>
                </a:cubicBezTo>
                <a:cubicBezTo>
                  <a:pt x="93039" y="2766156"/>
                  <a:pt x="88658" y="2807816"/>
                  <a:pt x="112889" y="2743200"/>
                </a:cubicBezTo>
                <a:cubicBezTo>
                  <a:pt x="120398" y="2723176"/>
                  <a:pt x="131565" y="2659158"/>
                  <a:pt x="135467" y="2641600"/>
                </a:cubicBezTo>
                <a:cubicBezTo>
                  <a:pt x="138833" y="2626455"/>
                  <a:pt x="140644" y="2610706"/>
                  <a:pt x="146756" y="2596445"/>
                </a:cubicBezTo>
                <a:cubicBezTo>
                  <a:pt x="152100" y="2583974"/>
                  <a:pt x="161807" y="2573867"/>
                  <a:pt x="169333" y="2562578"/>
                </a:cubicBezTo>
                <a:cubicBezTo>
                  <a:pt x="173096" y="2543763"/>
                  <a:pt x="176460" y="2524864"/>
                  <a:pt x="180622" y="2506134"/>
                </a:cubicBezTo>
                <a:cubicBezTo>
                  <a:pt x="183988" y="2490988"/>
                  <a:pt x="189609" y="2476322"/>
                  <a:pt x="191911" y="2460978"/>
                </a:cubicBezTo>
                <a:cubicBezTo>
                  <a:pt x="200912" y="2400973"/>
                  <a:pt x="214489" y="2280356"/>
                  <a:pt x="214489" y="2280356"/>
                </a:cubicBezTo>
                <a:cubicBezTo>
                  <a:pt x="218252" y="2171230"/>
                  <a:pt x="207456" y="2060621"/>
                  <a:pt x="225778" y="1952978"/>
                </a:cubicBezTo>
                <a:cubicBezTo>
                  <a:pt x="268681" y="1700924"/>
                  <a:pt x="294510" y="1825309"/>
                  <a:pt x="338667" y="1670756"/>
                </a:cubicBezTo>
                <a:cubicBezTo>
                  <a:pt x="367532" y="1569725"/>
                  <a:pt x="356740" y="1618756"/>
                  <a:pt x="372533" y="1524000"/>
                </a:cubicBezTo>
                <a:cubicBezTo>
                  <a:pt x="368770" y="1493896"/>
                  <a:pt x="365857" y="1463674"/>
                  <a:pt x="361244" y="1433689"/>
                </a:cubicBezTo>
                <a:cubicBezTo>
                  <a:pt x="358327" y="1414725"/>
                  <a:pt x="349956" y="1396432"/>
                  <a:pt x="349956" y="1377245"/>
                </a:cubicBezTo>
                <a:cubicBezTo>
                  <a:pt x="349956" y="1353217"/>
                  <a:pt x="370157" y="1006481"/>
                  <a:pt x="372533" y="970845"/>
                </a:cubicBezTo>
                <a:cubicBezTo>
                  <a:pt x="386042" y="768212"/>
                  <a:pt x="373490" y="887035"/>
                  <a:pt x="406400" y="722489"/>
                </a:cubicBezTo>
                <a:cubicBezTo>
                  <a:pt x="416652" y="671228"/>
                  <a:pt x="425515" y="586122"/>
                  <a:pt x="440267" y="541867"/>
                </a:cubicBezTo>
                <a:lnTo>
                  <a:pt x="451556" y="508000"/>
                </a:lnTo>
                <a:cubicBezTo>
                  <a:pt x="455577" y="471808"/>
                  <a:pt x="461446" y="392244"/>
                  <a:pt x="474133" y="349956"/>
                </a:cubicBezTo>
                <a:cubicBezTo>
                  <a:pt x="479956" y="330547"/>
                  <a:pt x="489185" y="312327"/>
                  <a:pt x="496711" y="293512"/>
                </a:cubicBezTo>
                <a:cubicBezTo>
                  <a:pt x="500474" y="274697"/>
                  <a:pt x="501263" y="255033"/>
                  <a:pt x="508000" y="237067"/>
                </a:cubicBezTo>
                <a:cubicBezTo>
                  <a:pt x="512764" y="224363"/>
                  <a:pt x="525233" y="215671"/>
                  <a:pt x="530578" y="203200"/>
                </a:cubicBezTo>
                <a:cubicBezTo>
                  <a:pt x="536690" y="188940"/>
                  <a:pt x="538104" y="173097"/>
                  <a:pt x="541867" y="158045"/>
                </a:cubicBezTo>
                <a:cubicBezTo>
                  <a:pt x="538104" y="142993"/>
                  <a:pt x="530578" y="128404"/>
                  <a:pt x="530578" y="112889"/>
                </a:cubicBezTo>
                <a:cubicBezTo>
                  <a:pt x="530578" y="82551"/>
                  <a:pt x="538848" y="52765"/>
                  <a:pt x="541867" y="22578"/>
                </a:cubicBezTo>
                <a:cubicBezTo>
                  <a:pt x="542616" y="15089"/>
                  <a:pt x="541867" y="7526"/>
                  <a:pt x="541867" y="0"/>
                </a:cubicBezTo>
                <a:lnTo>
                  <a:pt x="541867" y="0"/>
                </a:lnTo>
                <a:lnTo>
                  <a:pt x="541867" y="0"/>
                </a:lnTo>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p:cNvSpPr>
            <a:spLocks noChangeArrowheads="1"/>
          </p:cNvSpPr>
          <p:nvPr/>
        </p:nvSpPr>
        <p:spPr bwMode="auto">
          <a:xfrm>
            <a:off x="5934409" y="67018"/>
            <a:ext cx="3231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endParaRPr kumimoji="0" lang="mr-IN"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104912"/>
            <a:ext cx="132762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mr-IN" altLang="en-US" sz="1200" b="0" i="0" u="none" strike="noStrike" cap="none" normalizeH="0" baseline="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अनीमिया किशोर</a:t>
            </a:r>
            <a:r>
              <a:rPr kumimoji="0" lang="hi-IN" altLang="en-US" sz="1200" b="0" i="0" u="none" strike="noStrike" cap="none" normalizeH="0" baseline="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-किशोरियों </a:t>
            </a:r>
            <a:r>
              <a:rPr kumimoji="0" lang="mr-IN" altLang="en-US" sz="1200" b="0" i="0" u="none" strike="noStrike" cap="none" normalizeH="0" baseline="0">
                <a:ln>
                  <a:noFill/>
                </a:ln>
                <a:solidFill>
                  <a:schemeClr val="tx1"/>
                </a:solidFill>
                <a:effectLst/>
                <a:latin typeface="Nirmala UI" panose="020B0502040204020203" pitchFamily="34" charset="0"/>
                <a:ea typeface="Calibri" panose="020F0502020204030204" pitchFamily="34" charset="0"/>
                <a:cs typeface="Nirmala UI" panose="020B0502040204020203" pitchFamily="34" charset="0"/>
              </a:rPr>
              <a:t>दोनों को प्रभावित करता है। </a:t>
            </a:r>
            <a:endParaRPr kumimoji="0" lang="mr-IN"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5894378" y="67018"/>
            <a:ext cx="40324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mr-IN" altLang="en-US" sz="1800" b="0" i="0" u="none" strike="noStrike" cap="none" normalizeH="0" baseline="0" dirty="0">
              <a:ln>
                <a:noFill/>
              </a:ln>
              <a:solidFill>
                <a:schemeClr val="bg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68080DAD-D554-6ABA-3E90-96D1CEFAB1FB}"/>
              </a:ext>
            </a:extLst>
          </p:cNvPr>
          <p:cNvSpPr>
            <a:spLocks noGrp="1"/>
          </p:cNvSpPr>
          <p:nvPr>
            <p:ph type="sldNum" sz="quarter" idx="12"/>
          </p:nvPr>
        </p:nvSpPr>
        <p:spPr/>
        <p:txBody>
          <a:bodyPr/>
          <a:lstStyle/>
          <a:p>
            <a:fld id="{92A374CA-6F44-CD43-A2A7-D7042E112BD9}" type="slidenum">
              <a:rPr lang="en-US" smtClean="0"/>
              <a:t>14</a:t>
            </a:fld>
            <a:endParaRPr lang="en-US"/>
          </a:p>
        </p:txBody>
      </p:sp>
    </p:spTree>
    <p:extLst>
      <p:ext uri="{BB962C8B-B14F-4D97-AF65-F5344CB8AC3E}">
        <p14:creationId xmlns:p14="http://schemas.microsoft.com/office/powerpoint/2010/main" val="235268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577-1D61-8AE0-6041-C733E5D86E2F}"/>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rPr>
              <a:t>क्विज़</a:t>
            </a:r>
            <a:r>
              <a:rPr lang="en-US" dirty="0">
                <a:latin typeface="Nirmala UI" panose="020B0502040204020203" pitchFamily="34" charset="0"/>
                <a:ea typeface="Nirmala UI" panose="020B0502040204020203" pitchFamily="34" charset="0"/>
              </a:rPr>
              <a:t>!</a:t>
            </a:r>
          </a:p>
        </p:txBody>
      </p:sp>
      <p:sp>
        <p:nvSpPr>
          <p:cNvPr id="3" name="Content Placeholder 2">
            <a:extLst>
              <a:ext uri="{FF2B5EF4-FFF2-40B4-BE49-F238E27FC236}">
                <a16:creationId xmlns:a16="http://schemas.microsoft.com/office/drawing/2014/main" id="{CE024F00-623F-9517-42CE-5A1EA2D728CA}"/>
              </a:ext>
            </a:extLst>
          </p:cNvPr>
          <p:cNvSpPr>
            <a:spLocks noGrp="1"/>
          </p:cNvSpPr>
          <p:nvPr>
            <p:ph idx="1"/>
          </p:nvPr>
        </p:nvSpPr>
        <p:spPr/>
        <p:txBody>
          <a:bodyPr>
            <a:normAutofit/>
          </a:bodyPr>
          <a:lstStyle/>
          <a:p>
            <a:pPr marL="342900" lvl="0" indent="-342900">
              <a:lnSpc>
                <a:spcPct val="100000"/>
              </a:lnSpc>
              <a:buSzPct val="100000"/>
              <a:buFont typeface="Calibri" panose="020F0502020204030204" pitchFamily="34" charset="0"/>
              <a:buAutoNum type="arabicPeriod"/>
            </a:pPr>
            <a:r>
              <a:rPr lang="hi-IN" sz="3200" kern="100" dirty="0">
                <a:latin typeface="Nirmala UI" panose="020B0502040204020203" pitchFamily="34" charset="0"/>
                <a:ea typeface="Nirmala UI" panose="020B0502040204020203" pitchFamily="34" charset="0"/>
                <a:cs typeface="Nirmala UI" panose="020B0502040204020203" pitchFamily="34" charset="0"/>
              </a:rPr>
              <a:t>किशोरों में अनीमिया का खतरा होने के दो कारण बताएं? </a:t>
            </a:r>
          </a:p>
          <a:p>
            <a:pPr marL="342900" lvl="0" indent="-342900">
              <a:lnSpc>
                <a:spcPct val="100000"/>
              </a:lnSpc>
              <a:buSzPct val="100000"/>
              <a:buFont typeface="Calibri" panose="020F0502020204030204" pitchFamily="34" charset="0"/>
              <a:buAutoNum type="arabicPeriod"/>
            </a:pPr>
            <a:r>
              <a:rPr lang="hi-IN" sz="3200" kern="100" dirty="0">
                <a:latin typeface="Nirmala UI" panose="020B0502040204020203" pitchFamily="34" charset="0"/>
                <a:ea typeface="Nirmala UI" panose="020B0502040204020203" pitchFamily="34" charset="0"/>
                <a:cs typeface="Nirmala UI" panose="020B0502040204020203" pitchFamily="34" charset="0"/>
              </a:rPr>
              <a:t>दो आयरन अवरोधकों के नाम बताएं?  </a:t>
            </a:r>
          </a:p>
          <a:p>
            <a:pPr marL="342900" lvl="0" indent="-342900">
              <a:lnSpc>
                <a:spcPct val="100000"/>
              </a:lnSpc>
              <a:buSzPct val="100000"/>
              <a:buFont typeface="Calibri" panose="020F0502020204030204" pitchFamily="34" charset="0"/>
              <a:buAutoNum type="arabicPeriod"/>
            </a:pPr>
            <a:r>
              <a:rPr lang="hi-IN" sz="3200" kern="100" dirty="0">
                <a:latin typeface="Nirmala UI" panose="020B0502040204020203" pitchFamily="34" charset="0"/>
                <a:ea typeface="Nirmala UI" panose="020B0502040204020203" pitchFamily="34" charset="0"/>
                <a:cs typeface="Nirmala UI" panose="020B0502040204020203" pitchFamily="34" charset="0"/>
              </a:rPr>
              <a:t>अनीमिया के दो पोषण संबंधी कारणों के नाम बताएं?  </a:t>
            </a:r>
          </a:p>
          <a:p>
            <a:pPr marL="342900" lvl="0" indent="-342900">
              <a:lnSpc>
                <a:spcPct val="100000"/>
              </a:lnSpc>
              <a:buSzPct val="100000"/>
              <a:buFont typeface="Calibri" panose="020F0502020204030204" pitchFamily="34" charset="0"/>
              <a:buAutoNum type="arabicPeriod"/>
            </a:pPr>
            <a:r>
              <a:rPr lang="hi-IN" sz="3200" kern="100" dirty="0">
                <a:latin typeface="Nirmala UI" panose="020B0502040204020203" pitchFamily="34" charset="0"/>
                <a:ea typeface="Nirmala UI" panose="020B0502040204020203" pitchFamily="34" charset="0"/>
                <a:cs typeface="Nirmala UI" panose="020B0502040204020203" pitchFamily="34" charset="0"/>
              </a:rPr>
              <a:t>अनीमिया के दो गैर-पोषण संबंधी कारणों का नाम बताएं?  </a:t>
            </a:r>
          </a:p>
          <a:p>
            <a:pPr marL="0" indent="0">
              <a:buNone/>
            </a:pPr>
            <a:endParaRPr lang="en-US" sz="4800" dirty="0"/>
          </a:p>
        </p:txBody>
      </p:sp>
      <p:sp>
        <p:nvSpPr>
          <p:cNvPr id="4" name="Slide Number Placeholder 3">
            <a:extLst>
              <a:ext uri="{FF2B5EF4-FFF2-40B4-BE49-F238E27FC236}">
                <a16:creationId xmlns:a16="http://schemas.microsoft.com/office/drawing/2014/main" id="{A4CEDF48-5A05-BC08-7C6B-DC2FC22D6B08}"/>
              </a:ext>
            </a:extLst>
          </p:cNvPr>
          <p:cNvSpPr>
            <a:spLocks noGrp="1"/>
          </p:cNvSpPr>
          <p:nvPr>
            <p:ph type="sldNum" sz="quarter" idx="12"/>
          </p:nvPr>
        </p:nvSpPr>
        <p:spPr/>
        <p:txBody>
          <a:bodyPr/>
          <a:lstStyle/>
          <a:p>
            <a:fld id="{92A374CA-6F44-CD43-A2A7-D7042E112BD9}" type="slidenum">
              <a:rPr lang="en-US" smtClean="0"/>
              <a:t>15</a:t>
            </a:fld>
            <a:endParaRPr lang="en-US"/>
          </a:p>
        </p:txBody>
      </p:sp>
    </p:spTree>
    <p:extLst>
      <p:ext uri="{BB962C8B-B14F-4D97-AF65-F5344CB8AC3E}">
        <p14:creationId xmlns:p14="http://schemas.microsoft.com/office/powerpoint/2010/main" val="388150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A1DBD-AE79-188D-5B8C-FB1C50F5272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अनीमिया और किशोरावस्था </a:t>
            </a:r>
          </a:p>
        </p:txBody>
      </p:sp>
      <p:sp>
        <p:nvSpPr>
          <p:cNvPr id="3" name="Text Placeholder 2">
            <a:extLst>
              <a:ext uri="{FF2B5EF4-FFF2-40B4-BE49-F238E27FC236}">
                <a16:creationId xmlns:a16="http://schemas.microsoft.com/office/drawing/2014/main" id="{B4C1555B-00B8-4C11-2C6F-8307E9E84D9A}"/>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3600" kern="1200" dirty="0" err="1">
                <a:solidFill>
                  <a:srgbClr val="FFFFFF"/>
                </a:solidFill>
                <a:latin typeface="+mn-lt"/>
                <a:ea typeface="+mn-ea"/>
                <a:cs typeface="+mn-cs"/>
              </a:rPr>
              <a:t>सत्र</a:t>
            </a:r>
            <a:r>
              <a:rPr lang="en-US" sz="3600" kern="1200" dirty="0">
                <a:solidFill>
                  <a:srgbClr val="FFFFFF"/>
                </a:solidFill>
                <a:latin typeface="+mn-lt"/>
                <a:ea typeface="+mn-ea"/>
                <a:cs typeface="+mn-cs"/>
              </a:rPr>
              <a:t> 3</a:t>
            </a:r>
          </a:p>
        </p:txBody>
      </p:sp>
      <p:pic>
        <p:nvPicPr>
          <p:cNvPr id="5" name="Picture 4" descr="A blue and white sign with white text&#10;&#10;Description automatically generated">
            <a:extLst>
              <a:ext uri="{FF2B5EF4-FFF2-40B4-BE49-F238E27FC236}">
                <a16:creationId xmlns:a16="http://schemas.microsoft.com/office/drawing/2014/main" id="{F6B0BA22-F70E-D88E-8D93-3580E6F6D1BF}"/>
              </a:ext>
            </a:extLst>
          </p:cNvPr>
          <p:cNvPicPr>
            <a:picLocks noChangeAspect="1"/>
          </p:cNvPicPr>
          <p:nvPr/>
        </p:nvPicPr>
        <p:blipFill>
          <a:blip r:embed="rId3"/>
          <a:stretch>
            <a:fillRect/>
          </a:stretch>
        </p:blipFill>
        <p:spPr>
          <a:xfrm>
            <a:off x="432225" y="2153415"/>
            <a:ext cx="11327549" cy="4077916"/>
          </a:xfrm>
          <a:prstGeom prst="rect">
            <a:avLst/>
          </a:prstGeom>
        </p:spPr>
      </p:pic>
      <p:sp>
        <p:nvSpPr>
          <p:cNvPr id="4" name="Slide Number Placeholder 3">
            <a:extLst>
              <a:ext uri="{FF2B5EF4-FFF2-40B4-BE49-F238E27FC236}">
                <a16:creationId xmlns:a16="http://schemas.microsoft.com/office/drawing/2014/main" id="{1453C985-43D0-F019-92C1-0D31678EA4C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92A374CA-6F44-CD43-A2A7-D7042E112BD9}"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7255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AE46-D0A7-BB6E-5FE0-BDB72EF27FA4}"/>
              </a:ext>
            </a:extLst>
          </p:cNvPr>
          <p:cNvSpPr>
            <a:spLocks noGrp="1"/>
          </p:cNvSpPr>
          <p:nvPr>
            <p:ph type="title"/>
          </p:nvPr>
        </p:nvSpPr>
        <p:spPr>
          <a:xfrm>
            <a:off x="838200" y="365125"/>
            <a:ext cx="10515600" cy="930275"/>
          </a:xfrm>
        </p:spPr>
        <p:txBody>
          <a:bodyPr>
            <a:normAutofit/>
          </a:bodyPr>
          <a:lstStyle/>
          <a:p>
            <a:r>
              <a:rPr lang="hi-IN" dirty="0">
                <a:latin typeface="Nirmala UI" panose="020B0502040204020203" pitchFamily="34" charset="0"/>
                <a:ea typeface="Nirmala UI" panose="020B0502040204020203" pitchFamily="34" charset="0"/>
                <a:cs typeface="Nirmala UI" panose="020B0502040204020203" pitchFamily="34" charset="0"/>
              </a:rPr>
              <a:t>सत्र </a:t>
            </a:r>
            <a:r>
              <a:rPr lang="en-US" dirty="0">
                <a:latin typeface="Nirmala UI" panose="020B0502040204020203" pitchFamily="34" charset="0"/>
                <a:ea typeface="Nirmala UI" panose="020B0502040204020203" pitchFamily="34" charset="0"/>
                <a:cs typeface="Nirmala UI" panose="020B0502040204020203" pitchFamily="34" charset="0"/>
              </a:rPr>
              <a:t>3: </a:t>
            </a:r>
            <a:r>
              <a:rPr lang="hi-IN" dirty="0">
                <a:latin typeface="Nirmala UI" panose="020B0502040204020203" pitchFamily="34" charset="0"/>
                <a:ea typeface="Nirmala UI" panose="020B0502040204020203" pitchFamily="34" charset="0"/>
                <a:cs typeface="Nirmala UI" panose="020B0502040204020203" pitchFamily="34" charset="0"/>
              </a:rPr>
              <a:t>उद्देश्य</a:t>
            </a:r>
            <a:endParaRPr lang="en-IN" i="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CE9F677F-F32D-557A-DCDE-4F6575A9E451}"/>
              </a:ext>
            </a:extLst>
          </p:cNvPr>
          <p:cNvSpPr>
            <a:spLocks/>
          </p:cNvSpPr>
          <p:nvPr/>
        </p:nvSpPr>
        <p:spPr>
          <a:xfrm>
            <a:off x="1830694" y="2245895"/>
            <a:ext cx="8530611" cy="3926305"/>
          </a:xfrm>
          <a:prstGeom prst="rect">
            <a:avLst/>
          </a:prstGeom>
        </p:spPr>
        <p:txBody>
          <a:bodyPr/>
          <a:lstStyle/>
          <a:p>
            <a:r>
              <a:rPr lang="hi-IN" sz="2800" dirty="0">
                <a:latin typeface="Nirmala UI" panose="020B0502040204020203" pitchFamily="34" charset="0"/>
                <a:ea typeface="Nirmala UI" panose="020B0502040204020203" pitchFamily="34" charset="0"/>
                <a:cs typeface="Nirmala UI" panose="020B0502040204020203" pitchFamily="34" charset="0"/>
              </a:rPr>
              <a:t>सत्र के अंत में प्रतिभागी:</a:t>
            </a:r>
          </a:p>
          <a:p>
            <a:endParaRPr lang="en-IN" sz="2800" dirty="0">
              <a:latin typeface="Nirmala UI" panose="020B0502040204020203" pitchFamily="34" charset="0"/>
              <a:ea typeface="Nirmala UI" panose="020B0502040204020203" pitchFamily="34" charset="0"/>
              <a:cs typeface="Nirmala UI" panose="020B0502040204020203" pitchFamily="34" charset="0"/>
            </a:endParaRPr>
          </a:p>
          <a:p>
            <a:pPr marL="457200" lvl="0" indent="-457200">
              <a:buFont typeface="Arial" panose="020B0604020202020204" pitchFamily="34" charset="0"/>
              <a:buChar char="•"/>
            </a:pPr>
            <a:r>
              <a:rPr lang="hi-IN" sz="2800" dirty="0">
                <a:latin typeface="Nirmala UI" panose="020B0502040204020203" pitchFamily="34" charset="0"/>
                <a:ea typeface="Nirmala UI" panose="020B0502040204020203" pitchFamily="34" charset="0"/>
                <a:cs typeface="Nirmala UI" panose="020B0502040204020203" pitchFamily="34" charset="0"/>
              </a:rPr>
              <a:t>किशोरों में अनीमिया के कारणों की सूची बना पाएंगे।</a:t>
            </a:r>
          </a:p>
          <a:p>
            <a:pPr lvl="0"/>
            <a:r>
              <a:rPr lang="hi-IN" sz="2800" dirty="0">
                <a:latin typeface="Nirmala UI" panose="020B0502040204020203" pitchFamily="34" charset="0"/>
                <a:ea typeface="Nirmala UI" panose="020B0502040204020203" pitchFamily="34" charset="0"/>
                <a:cs typeface="Nirmala UI" panose="020B0502040204020203" pitchFamily="34" charset="0"/>
              </a:rPr>
              <a:t> </a:t>
            </a:r>
            <a:r>
              <a:rPr lang="hi-IN" sz="2800" b="1" dirty="0">
                <a:latin typeface="Nirmala UI" panose="020B0502040204020203" pitchFamily="34" charset="0"/>
                <a:ea typeface="Nirmala UI" panose="020B0502040204020203" pitchFamily="34" charset="0"/>
                <a:cs typeface="Nirmala UI" panose="020B0502040204020203" pitchFamily="34" charset="0"/>
              </a:rPr>
              <a:t> </a:t>
            </a:r>
            <a:endParaRPr lang="en-IN" sz="2800" dirty="0">
              <a:latin typeface="Nirmala UI" panose="020B0502040204020203" pitchFamily="34" charset="0"/>
              <a:ea typeface="Nirmala UI" panose="020B0502040204020203" pitchFamily="34" charset="0"/>
              <a:cs typeface="Nirmala UI" panose="020B0502040204020203" pitchFamily="34" charset="0"/>
            </a:endParaRPr>
          </a:p>
          <a:p>
            <a:pPr marL="457200" lvl="0" indent="-457200">
              <a:buFont typeface="Arial" panose="020B0604020202020204" pitchFamily="34" charset="0"/>
              <a:buChar char="•"/>
            </a:pPr>
            <a:r>
              <a:rPr lang="hi-IN" sz="2800" dirty="0">
                <a:latin typeface="Nirmala UI" panose="020B0502040204020203" pitchFamily="34" charset="0"/>
                <a:ea typeface="Nirmala UI" panose="020B0502040204020203" pitchFamily="34" charset="0"/>
                <a:cs typeface="Nirmala UI" panose="020B0502040204020203" pitchFamily="34" charset="0"/>
              </a:rPr>
              <a:t>अनीमिया के एक पीढ़ी से दूसरी पीढ़ी में फैलने और इसके परिणामों को समझ पाएंगे। </a:t>
            </a:r>
            <a:endParaRPr lang="en-IN" sz="2800" dirty="0">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740664" rtl="0" eaLnBrk="1" fontAlgn="auto" latinLnBrk="0" hangingPunct="1">
              <a:lnSpc>
                <a:spcPct val="100000"/>
              </a:lnSpc>
              <a:spcBef>
                <a:spcPts val="0"/>
              </a:spcBef>
              <a:spcAft>
                <a:spcPts val="0"/>
              </a:spcAft>
              <a:buClrTx/>
              <a:buSzTx/>
              <a:buFontTx/>
              <a:buNone/>
              <a:tabLst/>
              <a:defRPr/>
            </a:pPr>
            <a:endParaRPr lang="hi-IN" sz="28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Freeform 4">
            <a:extLst>
              <a:ext uri="{FF2B5EF4-FFF2-40B4-BE49-F238E27FC236}">
                <a16:creationId xmlns:a16="http://schemas.microsoft.com/office/drawing/2014/main" id="{0D37D717-46BA-A227-5D19-24788B06B714}"/>
              </a:ext>
            </a:extLst>
          </p:cNvPr>
          <p:cNvSpPr/>
          <p:nvPr/>
        </p:nvSpPr>
        <p:spPr>
          <a:xfrm>
            <a:off x="1830694" y="2011363"/>
            <a:ext cx="7291147" cy="37089"/>
          </a:xfrm>
          <a:custGeom>
            <a:avLst/>
            <a:gdLst>
              <a:gd name="connsiteX0" fmla="*/ 0 w 9221491"/>
              <a:gd name="connsiteY0" fmla="*/ 247973 h 277259"/>
              <a:gd name="connsiteX1" fmla="*/ 1224366 w 9221491"/>
              <a:gd name="connsiteY1" fmla="*/ 247973 h 277259"/>
              <a:gd name="connsiteX2" fmla="*/ 1627322 w 9221491"/>
              <a:gd name="connsiteY2" fmla="*/ 185980 h 277259"/>
              <a:gd name="connsiteX3" fmla="*/ 1844298 w 9221491"/>
              <a:gd name="connsiteY3" fmla="*/ 154983 h 277259"/>
              <a:gd name="connsiteX4" fmla="*/ 1983783 w 9221491"/>
              <a:gd name="connsiteY4" fmla="*/ 139485 h 277259"/>
              <a:gd name="connsiteX5" fmla="*/ 3037667 w 9221491"/>
              <a:gd name="connsiteY5" fmla="*/ 154983 h 277259"/>
              <a:gd name="connsiteX6" fmla="*/ 3115159 w 9221491"/>
              <a:gd name="connsiteY6" fmla="*/ 170481 h 277259"/>
              <a:gd name="connsiteX7" fmla="*/ 3208149 w 9221491"/>
              <a:gd name="connsiteY7" fmla="*/ 185980 h 277259"/>
              <a:gd name="connsiteX8" fmla="*/ 3285640 w 9221491"/>
              <a:gd name="connsiteY8" fmla="*/ 201478 h 277259"/>
              <a:gd name="connsiteX9" fmla="*/ 4091552 w 9221491"/>
              <a:gd name="connsiteY9" fmla="*/ 216976 h 277259"/>
              <a:gd name="connsiteX10" fmla="*/ 5997844 w 9221491"/>
              <a:gd name="connsiteY10" fmla="*/ 232475 h 277259"/>
              <a:gd name="connsiteX11" fmla="*/ 6276813 w 9221491"/>
              <a:gd name="connsiteY11" fmla="*/ 185980 h 277259"/>
              <a:gd name="connsiteX12" fmla="*/ 6400800 w 9221491"/>
              <a:gd name="connsiteY12" fmla="*/ 170481 h 277259"/>
              <a:gd name="connsiteX13" fmla="*/ 6586779 w 9221491"/>
              <a:gd name="connsiteY13" fmla="*/ 139485 h 277259"/>
              <a:gd name="connsiteX14" fmla="*/ 6679769 w 9221491"/>
              <a:gd name="connsiteY14" fmla="*/ 123986 h 277259"/>
              <a:gd name="connsiteX15" fmla="*/ 6850251 w 9221491"/>
              <a:gd name="connsiteY15" fmla="*/ 108488 h 277259"/>
              <a:gd name="connsiteX16" fmla="*/ 6943240 w 9221491"/>
              <a:gd name="connsiteY16" fmla="*/ 92990 h 277259"/>
              <a:gd name="connsiteX17" fmla="*/ 7098223 w 9221491"/>
              <a:gd name="connsiteY17" fmla="*/ 61993 h 277259"/>
              <a:gd name="connsiteX18" fmla="*/ 7299701 w 9221491"/>
              <a:gd name="connsiteY18" fmla="*/ 46495 h 277259"/>
              <a:gd name="connsiteX19" fmla="*/ 7392691 w 9221491"/>
              <a:gd name="connsiteY19" fmla="*/ 30997 h 277259"/>
              <a:gd name="connsiteX20" fmla="*/ 7532176 w 9221491"/>
              <a:gd name="connsiteY20" fmla="*/ 15498 h 277259"/>
              <a:gd name="connsiteX21" fmla="*/ 7656162 w 9221491"/>
              <a:gd name="connsiteY21" fmla="*/ 0 h 277259"/>
              <a:gd name="connsiteX22" fmla="*/ 8059118 w 9221491"/>
              <a:gd name="connsiteY22" fmla="*/ 15498 h 277259"/>
              <a:gd name="connsiteX23" fmla="*/ 8307091 w 9221491"/>
              <a:gd name="connsiteY23" fmla="*/ 46495 h 277259"/>
              <a:gd name="connsiteX24" fmla="*/ 8462074 w 9221491"/>
              <a:gd name="connsiteY24" fmla="*/ 61993 h 277259"/>
              <a:gd name="connsiteX25" fmla="*/ 8679051 w 9221491"/>
              <a:gd name="connsiteY25" fmla="*/ 77491 h 277259"/>
              <a:gd name="connsiteX26" fmla="*/ 8865030 w 9221491"/>
              <a:gd name="connsiteY26" fmla="*/ 92990 h 277259"/>
              <a:gd name="connsiteX27" fmla="*/ 9020013 w 9221491"/>
              <a:gd name="connsiteY27" fmla="*/ 123986 h 277259"/>
              <a:gd name="connsiteX28" fmla="*/ 9159498 w 9221491"/>
              <a:gd name="connsiteY28" fmla="*/ 170481 h 277259"/>
              <a:gd name="connsiteX29" fmla="*/ 9221491 w 9221491"/>
              <a:gd name="connsiteY29" fmla="*/ 185980 h 2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1491" h="277259">
                <a:moveTo>
                  <a:pt x="0" y="247973"/>
                </a:moveTo>
                <a:cubicBezTo>
                  <a:pt x="490434" y="292557"/>
                  <a:pt x="297750" y="281066"/>
                  <a:pt x="1224366" y="247973"/>
                </a:cubicBezTo>
                <a:cubicBezTo>
                  <a:pt x="1610163" y="234194"/>
                  <a:pt x="1336551" y="218290"/>
                  <a:pt x="1627322" y="185980"/>
                </a:cubicBezTo>
                <a:cubicBezTo>
                  <a:pt x="2187431" y="123743"/>
                  <a:pt x="1498823" y="204335"/>
                  <a:pt x="1844298" y="154983"/>
                </a:cubicBezTo>
                <a:cubicBezTo>
                  <a:pt x="1890609" y="148367"/>
                  <a:pt x="1937288" y="144651"/>
                  <a:pt x="1983783" y="139485"/>
                </a:cubicBezTo>
                <a:lnTo>
                  <a:pt x="3037667" y="154983"/>
                </a:lnTo>
                <a:cubicBezTo>
                  <a:pt x="3063999" y="155704"/>
                  <a:pt x="3089242" y="165769"/>
                  <a:pt x="3115159" y="170481"/>
                </a:cubicBezTo>
                <a:cubicBezTo>
                  <a:pt x="3146076" y="176102"/>
                  <a:pt x="3177232" y="180359"/>
                  <a:pt x="3208149" y="185980"/>
                </a:cubicBezTo>
                <a:cubicBezTo>
                  <a:pt x="3234066" y="190692"/>
                  <a:pt x="3259314" y="200554"/>
                  <a:pt x="3285640" y="201478"/>
                </a:cubicBezTo>
                <a:cubicBezTo>
                  <a:pt x="3554162" y="210900"/>
                  <a:pt x="3822915" y="211810"/>
                  <a:pt x="4091552" y="216976"/>
                </a:cubicBezTo>
                <a:cubicBezTo>
                  <a:pt x="4952174" y="295215"/>
                  <a:pt x="4318398" y="249103"/>
                  <a:pt x="5997844" y="232475"/>
                </a:cubicBezTo>
                <a:cubicBezTo>
                  <a:pt x="6311962" y="197571"/>
                  <a:pt x="5962056" y="241525"/>
                  <a:pt x="6276813" y="185980"/>
                </a:cubicBezTo>
                <a:cubicBezTo>
                  <a:pt x="6317830" y="178742"/>
                  <a:pt x="6359610" y="176659"/>
                  <a:pt x="6400800" y="170481"/>
                </a:cubicBezTo>
                <a:cubicBezTo>
                  <a:pt x="6462953" y="161158"/>
                  <a:pt x="6524786" y="149817"/>
                  <a:pt x="6586779" y="139485"/>
                </a:cubicBezTo>
                <a:cubicBezTo>
                  <a:pt x="6617776" y="134319"/>
                  <a:pt x="6648474" y="126831"/>
                  <a:pt x="6679769" y="123986"/>
                </a:cubicBezTo>
                <a:cubicBezTo>
                  <a:pt x="6736596" y="118820"/>
                  <a:pt x="6793580" y="115155"/>
                  <a:pt x="6850251" y="108488"/>
                </a:cubicBezTo>
                <a:cubicBezTo>
                  <a:pt x="6881460" y="104816"/>
                  <a:pt x="6912354" y="98781"/>
                  <a:pt x="6943240" y="92990"/>
                </a:cubicBezTo>
                <a:cubicBezTo>
                  <a:pt x="6995022" y="83281"/>
                  <a:pt x="7045694" y="66034"/>
                  <a:pt x="7098223" y="61993"/>
                </a:cubicBezTo>
                <a:lnTo>
                  <a:pt x="7299701" y="46495"/>
                </a:lnTo>
                <a:cubicBezTo>
                  <a:pt x="7330698" y="41329"/>
                  <a:pt x="7361542" y="35150"/>
                  <a:pt x="7392691" y="30997"/>
                </a:cubicBezTo>
                <a:cubicBezTo>
                  <a:pt x="7439062" y="24814"/>
                  <a:pt x="7485715" y="20964"/>
                  <a:pt x="7532176" y="15498"/>
                </a:cubicBezTo>
                <a:lnTo>
                  <a:pt x="7656162" y="0"/>
                </a:lnTo>
                <a:cubicBezTo>
                  <a:pt x="7790481" y="5166"/>
                  <a:pt x="7925042" y="5921"/>
                  <a:pt x="8059118" y="15498"/>
                </a:cubicBezTo>
                <a:cubicBezTo>
                  <a:pt x="8142207" y="21433"/>
                  <a:pt x="8224203" y="38206"/>
                  <a:pt x="8307091" y="46495"/>
                </a:cubicBezTo>
                <a:lnTo>
                  <a:pt x="8462074" y="61993"/>
                </a:lnTo>
                <a:cubicBezTo>
                  <a:pt x="8534333" y="68014"/>
                  <a:pt x="8606755" y="71930"/>
                  <a:pt x="8679051" y="77491"/>
                </a:cubicBezTo>
                <a:lnTo>
                  <a:pt x="8865030" y="92990"/>
                </a:lnTo>
                <a:cubicBezTo>
                  <a:pt x="8916691" y="103322"/>
                  <a:pt x="8970033" y="107326"/>
                  <a:pt x="9020013" y="123986"/>
                </a:cubicBezTo>
                <a:lnTo>
                  <a:pt x="9159498" y="170481"/>
                </a:lnTo>
                <a:cubicBezTo>
                  <a:pt x="9210896" y="187614"/>
                  <a:pt x="9189656" y="185980"/>
                  <a:pt x="9221491" y="185980"/>
                </a:cubicBezTo>
              </a:path>
            </a:pathLst>
          </a:custGeom>
          <a:noFill/>
          <a:ln w="762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63F923-7C2F-918A-F241-C26CC739EE86}"/>
              </a:ext>
            </a:extLst>
          </p:cNvPr>
          <p:cNvSpPr>
            <a:spLocks noGrp="1"/>
          </p:cNvSpPr>
          <p:nvPr>
            <p:ph type="sldNum" sz="quarter" idx="12"/>
          </p:nvPr>
        </p:nvSpPr>
        <p:spPr/>
        <p:txBody>
          <a:bodyPr/>
          <a:lstStyle/>
          <a:p>
            <a:fld id="{92A374CA-6F44-CD43-A2A7-D7042E112BD9}" type="slidenum">
              <a:rPr lang="en-US" smtClean="0"/>
              <a:t>3</a:t>
            </a:fld>
            <a:endParaRPr lang="en-US"/>
          </a:p>
        </p:txBody>
      </p:sp>
    </p:spTree>
    <p:extLst>
      <p:ext uri="{BB962C8B-B14F-4D97-AF65-F5344CB8AC3E}">
        <p14:creationId xmlns:p14="http://schemas.microsoft.com/office/powerpoint/2010/main" val="308078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17DC-C175-4A7D-8C2A-48D1F7838970}"/>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सामूहिक कार्य</a:t>
            </a:r>
            <a:endParaRPr lang="en-US" sz="2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B366A2C4-9F4A-B956-D4C0-6E4071EF94C7}"/>
              </a:ext>
            </a:extLst>
          </p:cNvPr>
          <p:cNvSpPr>
            <a:spLocks noGrp="1"/>
          </p:cNvSpPr>
          <p:nvPr>
            <p:ph idx="1"/>
          </p:nvPr>
        </p:nvSpPr>
        <p:spPr>
          <a:xfrm>
            <a:off x="838200" y="1690688"/>
            <a:ext cx="11049000" cy="4998870"/>
          </a:xfrm>
        </p:spPr>
        <p:txBody>
          <a:bodyPr>
            <a:normAutofit fontScale="32500" lnSpcReduction="20000"/>
          </a:bodyPr>
          <a:lstStyle/>
          <a:p>
            <a:pPr>
              <a:lnSpc>
                <a:spcPct val="150000"/>
              </a:lnSpc>
            </a:pPr>
            <a:r>
              <a:rPr lang="hi-IN" sz="11200" dirty="0">
                <a:latin typeface="Nirmala UI" panose="020B0502040204020203" pitchFamily="34" charset="0"/>
                <a:ea typeface="Nirmala UI" panose="020B0502040204020203" pitchFamily="34" charset="0"/>
                <a:cs typeface="Nirmala UI" panose="020B0502040204020203" pitchFamily="34" charset="0"/>
              </a:rPr>
              <a:t>हर समूह को एक केस स्टडी मिलेगी </a:t>
            </a:r>
          </a:p>
          <a:p>
            <a:pPr>
              <a:lnSpc>
                <a:spcPct val="150000"/>
              </a:lnSpc>
            </a:pPr>
            <a:r>
              <a:rPr lang="hi-IN" sz="11200" dirty="0">
                <a:latin typeface="Nirmala UI" panose="020B0502040204020203" pitchFamily="34" charset="0"/>
                <a:ea typeface="Nirmala UI" panose="020B0502040204020203" pitchFamily="34" charset="0"/>
                <a:cs typeface="Nirmala UI" panose="020B0502040204020203" pitchFamily="34" charset="0"/>
              </a:rPr>
              <a:t>केस स्टडी को ध्यान से पढ़ें </a:t>
            </a:r>
          </a:p>
          <a:p>
            <a:pPr>
              <a:lnSpc>
                <a:spcPct val="150000"/>
              </a:lnSpc>
            </a:pPr>
            <a:r>
              <a:rPr lang="hi-IN" sz="11200" dirty="0">
                <a:latin typeface="Nirmala UI" panose="020B0502040204020203" pitchFamily="34" charset="0"/>
                <a:ea typeface="Nirmala UI" panose="020B0502040204020203" pitchFamily="34" charset="0"/>
                <a:cs typeface="Nirmala UI" panose="020B0502040204020203" pitchFamily="34" charset="0"/>
              </a:rPr>
              <a:t>अपने ज्ञान और अनुभव के आधार पर चर्चा करें कि आप क्या परामर्श (counselling) देंगे और क्यों देंगे</a:t>
            </a:r>
          </a:p>
          <a:p>
            <a:pPr>
              <a:lnSpc>
                <a:spcPct val="150000"/>
              </a:lnSpc>
            </a:pPr>
            <a:r>
              <a:rPr lang="hi-IN" sz="11200" dirty="0">
                <a:latin typeface="Nirmala UI" panose="020B0502040204020203" pitchFamily="34" charset="0"/>
                <a:ea typeface="Nirmala UI" panose="020B0502040204020203" pitchFamily="34" charset="0"/>
                <a:cs typeface="Nirmala UI" panose="020B0502040204020203" pitchFamily="34" charset="0"/>
              </a:rPr>
              <a:t>समूह में केस स्टडी पढ़ने और चर्चा करने के लिए </a:t>
            </a:r>
            <a:r>
              <a:rPr lang="en-IN" sz="11200" dirty="0">
                <a:latin typeface="Nirmala UI" panose="020B0502040204020203" pitchFamily="34" charset="0"/>
                <a:ea typeface="Nirmala UI" panose="020B0502040204020203" pitchFamily="34" charset="0"/>
                <a:cs typeface="Nirmala UI" panose="020B0502040204020203" pitchFamily="34" charset="0"/>
              </a:rPr>
              <a:t>5</a:t>
            </a:r>
            <a:r>
              <a:rPr lang="hi-IN" sz="11200" dirty="0">
                <a:latin typeface="Nirmala UI" panose="020B0502040204020203" pitchFamily="34" charset="0"/>
                <a:ea typeface="Nirmala UI" panose="020B0502040204020203" pitchFamily="34" charset="0"/>
                <a:cs typeface="Nirmala UI" panose="020B0502040204020203" pitchFamily="34" charset="0"/>
              </a:rPr>
              <a:t> मिनट हैं </a:t>
            </a:r>
          </a:p>
          <a:p>
            <a:pPr>
              <a:lnSpc>
                <a:spcPct val="150000"/>
              </a:lnSpc>
            </a:pPr>
            <a:r>
              <a:rPr lang="hi-IN" sz="11200" dirty="0">
                <a:latin typeface="Nirmala UI" panose="020B0502040204020203" pitchFamily="34" charset="0"/>
                <a:ea typeface="Nirmala UI" panose="020B0502040204020203" pitchFamily="34" charset="0"/>
                <a:cs typeface="Nirmala UI" panose="020B0502040204020203" pitchFamily="34" charset="0"/>
              </a:rPr>
              <a:t>हर समूह को प्रस्तुति के</a:t>
            </a:r>
            <a:r>
              <a:rPr lang="en-IN" sz="11200" dirty="0">
                <a:latin typeface="Nirmala UI" panose="020B0502040204020203" pitchFamily="34" charset="0"/>
                <a:ea typeface="Nirmala UI" panose="020B0502040204020203" pitchFamily="34" charset="0"/>
                <a:cs typeface="Nirmala UI" panose="020B0502040204020203" pitchFamily="34" charset="0"/>
              </a:rPr>
              <a:t> </a:t>
            </a:r>
            <a:r>
              <a:rPr lang="hi-IN" sz="11200" dirty="0">
                <a:latin typeface="Nirmala UI" panose="020B0502040204020203" pitchFamily="34" charset="0"/>
                <a:ea typeface="Nirmala UI" panose="020B0502040204020203" pitchFamily="34" charset="0"/>
                <a:cs typeface="Nirmala UI" panose="020B0502040204020203" pitchFamily="34" charset="0"/>
              </a:rPr>
              <a:t>लिए 2 मिनट मिलेगा   </a:t>
            </a:r>
          </a:p>
          <a:p>
            <a:pPr>
              <a:lnSpc>
                <a:spcPct val="150000"/>
              </a:lnSpc>
            </a:pPr>
            <a:endParaRPr lang="hi-IN" sz="14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Freeform 3">
            <a:extLst>
              <a:ext uri="{FF2B5EF4-FFF2-40B4-BE49-F238E27FC236}">
                <a16:creationId xmlns:a16="http://schemas.microsoft.com/office/drawing/2014/main" id="{1BD3E843-BDF3-4A5C-B569-89B522A3FD82}"/>
              </a:ext>
            </a:extLst>
          </p:cNvPr>
          <p:cNvSpPr/>
          <p:nvPr/>
        </p:nvSpPr>
        <p:spPr>
          <a:xfrm>
            <a:off x="838200" y="1363852"/>
            <a:ext cx="8987725" cy="45719"/>
          </a:xfrm>
          <a:custGeom>
            <a:avLst/>
            <a:gdLst>
              <a:gd name="connsiteX0" fmla="*/ 0 w 9221491"/>
              <a:gd name="connsiteY0" fmla="*/ 247973 h 277259"/>
              <a:gd name="connsiteX1" fmla="*/ 1224366 w 9221491"/>
              <a:gd name="connsiteY1" fmla="*/ 247973 h 277259"/>
              <a:gd name="connsiteX2" fmla="*/ 1627322 w 9221491"/>
              <a:gd name="connsiteY2" fmla="*/ 185980 h 277259"/>
              <a:gd name="connsiteX3" fmla="*/ 1844298 w 9221491"/>
              <a:gd name="connsiteY3" fmla="*/ 154983 h 277259"/>
              <a:gd name="connsiteX4" fmla="*/ 1983783 w 9221491"/>
              <a:gd name="connsiteY4" fmla="*/ 139485 h 277259"/>
              <a:gd name="connsiteX5" fmla="*/ 3037667 w 9221491"/>
              <a:gd name="connsiteY5" fmla="*/ 154983 h 277259"/>
              <a:gd name="connsiteX6" fmla="*/ 3115159 w 9221491"/>
              <a:gd name="connsiteY6" fmla="*/ 170481 h 277259"/>
              <a:gd name="connsiteX7" fmla="*/ 3208149 w 9221491"/>
              <a:gd name="connsiteY7" fmla="*/ 185980 h 277259"/>
              <a:gd name="connsiteX8" fmla="*/ 3285640 w 9221491"/>
              <a:gd name="connsiteY8" fmla="*/ 201478 h 277259"/>
              <a:gd name="connsiteX9" fmla="*/ 4091552 w 9221491"/>
              <a:gd name="connsiteY9" fmla="*/ 216976 h 277259"/>
              <a:gd name="connsiteX10" fmla="*/ 5997844 w 9221491"/>
              <a:gd name="connsiteY10" fmla="*/ 232475 h 277259"/>
              <a:gd name="connsiteX11" fmla="*/ 6276813 w 9221491"/>
              <a:gd name="connsiteY11" fmla="*/ 185980 h 277259"/>
              <a:gd name="connsiteX12" fmla="*/ 6400800 w 9221491"/>
              <a:gd name="connsiteY12" fmla="*/ 170481 h 277259"/>
              <a:gd name="connsiteX13" fmla="*/ 6586779 w 9221491"/>
              <a:gd name="connsiteY13" fmla="*/ 139485 h 277259"/>
              <a:gd name="connsiteX14" fmla="*/ 6679769 w 9221491"/>
              <a:gd name="connsiteY14" fmla="*/ 123986 h 277259"/>
              <a:gd name="connsiteX15" fmla="*/ 6850251 w 9221491"/>
              <a:gd name="connsiteY15" fmla="*/ 108488 h 277259"/>
              <a:gd name="connsiteX16" fmla="*/ 6943240 w 9221491"/>
              <a:gd name="connsiteY16" fmla="*/ 92990 h 277259"/>
              <a:gd name="connsiteX17" fmla="*/ 7098223 w 9221491"/>
              <a:gd name="connsiteY17" fmla="*/ 61993 h 277259"/>
              <a:gd name="connsiteX18" fmla="*/ 7299701 w 9221491"/>
              <a:gd name="connsiteY18" fmla="*/ 46495 h 277259"/>
              <a:gd name="connsiteX19" fmla="*/ 7392691 w 9221491"/>
              <a:gd name="connsiteY19" fmla="*/ 30997 h 277259"/>
              <a:gd name="connsiteX20" fmla="*/ 7532176 w 9221491"/>
              <a:gd name="connsiteY20" fmla="*/ 15498 h 277259"/>
              <a:gd name="connsiteX21" fmla="*/ 7656162 w 9221491"/>
              <a:gd name="connsiteY21" fmla="*/ 0 h 277259"/>
              <a:gd name="connsiteX22" fmla="*/ 8059118 w 9221491"/>
              <a:gd name="connsiteY22" fmla="*/ 15498 h 277259"/>
              <a:gd name="connsiteX23" fmla="*/ 8307091 w 9221491"/>
              <a:gd name="connsiteY23" fmla="*/ 46495 h 277259"/>
              <a:gd name="connsiteX24" fmla="*/ 8462074 w 9221491"/>
              <a:gd name="connsiteY24" fmla="*/ 61993 h 277259"/>
              <a:gd name="connsiteX25" fmla="*/ 8679051 w 9221491"/>
              <a:gd name="connsiteY25" fmla="*/ 77491 h 277259"/>
              <a:gd name="connsiteX26" fmla="*/ 8865030 w 9221491"/>
              <a:gd name="connsiteY26" fmla="*/ 92990 h 277259"/>
              <a:gd name="connsiteX27" fmla="*/ 9020013 w 9221491"/>
              <a:gd name="connsiteY27" fmla="*/ 123986 h 277259"/>
              <a:gd name="connsiteX28" fmla="*/ 9159498 w 9221491"/>
              <a:gd name="connsiteY28" fmla="*/ 170481 h 277259"/>
              <a:gd name="connsiteX29" fmla="*/ 9221491 w 9221491"/>
              <a:gd name="connsiteY29" fmla="*/ 185980 h 2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1491" h="277259">
                <a:moveTo>
                  <a:pt x="0" y="247973"/>
                </a:moveTo>
                <a:cubicBezTo>
                  <a:pt x="490434" y="292557"/>
                  <a:pt x="297750" y="281066"/>
                  <a:pt x="1224366" y="247973"/>
                </a:cubicBezTo>
                <a:cubicBezTo>
                  <a:pt x="1610163" y="234194"/>
                  <a:pt x="1336551" y="218290"/>
                  <a:pt x="1627322" y="185980"/>
                </a:cubicBezTo>
                <a:cubicBezTo>
                  <a:pt x="2187431" y="123743"/>
                  <a:pt x="1498823" y="204335"/>
                  <a:pt x="1844298" y="154983"/>
                </a:cubicBezTo>
                <a:cubicBezTo>
                  <a:pt x="1890609" y="148367"/>
                  <a:pt x="1937288" y="144651"/>
                  <a:pt x="1983783" y="139485"/>
                </a:cubicBezTo>
                <a:lnTo>
                  <a:pt x="3037667" y="154983"/>
                </a:lnTo>
                <a:cubicBezTo>
                  <a:pt x="3063999" y="155704"/>
                  <a:pt x="3089242" y="165769"/>
                  <a:pt x="3115159" y="170481"/>
                </a:cubicBezTo>
                <a:cubicBezTo>
                  <a:pt x="3146076" y="176102"/>
                  <a:pt x="3177232" y="180359"/>
                  <a:pt x="3208149" y="185980"/>
                </a:cubicBezTo>
                <a:cubicBezTo>
                  <a:pt x="3234066" y="190692"/>
                  <a:pt x="3259314" y="200554"/>
                  <a:pt x="3285640" y="201478"/>
                </a:cubicBezTo>
                <a:cubicBezTo>
                  <a:pt x="3554162" y="210900"/>
                  <a:pt x="3822915" y="211810"/>
                  <a:pt x="4091552" y="216976"/>
                </a:cubicBezTo>
                <a:cubicBezTo>
                  <a:pt x="4952174" y="295215"/>
                  <a:pt x="4318398" y="249103"/>
                  <a:pt x="5997844" y="232475"/>
                </a:cubicBezTo>
                <a:cubicBezTo>
                  <a:pt x="6311962" y="197571"/>
                  <a:pt x="5962056" y="241525"/>
                  <a:pt x="6276813" y="185980"/>
                </a:cubicBezTo>
                <a:cubicBezTo>
                  <a:pt x="6317830" y="178742"/>
                  <a:pt x="6359610" y="176659"/>
                  <a:pt x="6400800" y="170481"/>
                </a:cubicBezTo>
                <a:cubicBezTo>
                  <a:pt x="6462953" y="161158"/>
                  <a:pt x="6524786" y="149817"/>
                  <a:pt x="6586779" y="139485"/>
                </a:cubicBezTo>
                <a:cubicBezTo>
                  <a:pt x="6617776" y="134319"/>
                  <a:pt x="6648474" y="126831"/>
                  <a:pt x="6679769" y="123986"/>
                </a:cubicBezTo>
                <a:cubicBezTo>
                  <a:pt x="6736596" y="118820"/>
                  <a:pt x="6793580" y="115155"/>
                  <a:pt x="6850251" y="108488"/>
                </a:cubicBezTo>
                <a:cubicBezTo>
                  <a:pt x="6881460" y="104816"/>
                  <a:pt x="6912354" y="98781"/>
                  <a:pt x="6943240" y="92990"/>
                </a:cubicBezTo>
                <a:cubicBezTo>
                  <a:pt x="6995022" y="83281"/>
                  <a:pt x="7045694" y="66034"/>
                  <a:pt x="7098223" y="61993"/>
                </a:cubicBezTo>
                <a:lnTo>
                  <a:pt x="7299701" y="46495"/>
                </a:lnTo>
                <a:cubicBezTo>
                  <a:pt x="7330698" y="41329"/>
                  <a:pt x="7361542" y="35150"/>
                  <a:pt x="7392691" y="30997"/>
                </a:cubicBezTo>
                <a:cubicBezTo>
                  <a:pt x="7439062" y="24814"/>
                  <a:pt x="7485715" y="20964"/>
                  <a:pt x="7532176" y="15498"/>
                </a:cubicBezTo>
                <a:lnTo>
                  <a:pt x="7656162" y="0"/>
                </a:lnTo>
                <a:cubicBezTo>
                  <a:pt x="7790481" y="5166"/>
                  <a:pt x="7925042" y="5921"/>
                  <a:pt x="8059118" y="15498"/>
                </a:cubicBezTo>
                <a:cubicBezTo>
                  <a:pt x="8142207" y="21433"/>
                  <a:pt x="8224203" y="38206"/>
                  <a:pt x="8307091" y="46495"/>
                </a:cubicBezTo>
                <a:lnTo>
                  <a:pt x="8462074" y="61993"/>
                </a:lnTo>
                <a:cubicBezTo>
                  <a:pt x="8534333" y="68014"/>
                  <a:pt x="8606755" y="71930"/>
                  <a:pt x="8679051" y="77491"/>
                </a:cubicBezTo>
                <a:lnTo>
                  <a:pt x="8865030" y="92990"/>
                </a:lnTo>
                <a:cubicBezTo>
                  <a:pt x="8916691" y="103322"/>
                  <a:pt x="8970033" y="107326"/>
                  <a:pt x="9020013" y="123986"/>
                </a:cubicBezTo>
                <a:lnTo>
                  <a:pt x="9159498" y="170481"/>
                </a:lnTo>
                <a:cubicBezTo>
                  <a:pt x="9210896" y="187614"/>
                  <a:pt x="9189656" y="185980"/>
                  <a:pt x="9221491" y="185980"/>
                </a:cubicBezTo>
              </a:path>
            </a:pathLst>
          </a:custGeom>
          <a:noFill/>
          <a:ln w="762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072D2A8-F9CA-170C-75BC-C5095994FE81}"/>
              </a:ext>
            </a:extLst>
          </p:cNvPr>
          <p:cNvSpPr>
            <a:spLocks noGrp="1"/>
          </p:cNvSpPr>
          <p:nvPr>
            <p:ph type="sldNum" sz="quarter" idx="12"/>
          </p:nvPr>
        </p:nvSpPr>
        <p:spPr/>
        <p:txBody>
          <a:bodyPr/>
          <a:lstStyle/>
          <a:p>
            <a:fld id="{92A374CA-6F44-CD43-A2A7-D7042E112BD9}" type="slidenum">
              <a:rPr lang="en-US" smtClean="0"/>
              <a:t>4</a:t>
            </a:fld>
            <a:endParaRPr lang="en-US"/>
          </a:p>
        </p:txBody>
      </p:sp>
    </p:spTree>
    <p:extLst>
      <p:ext uri="{BB962C8B-B14F-4D97-AF65-F5344CB8AC3E}">
        <p14:creationId xmlns:p14="http://schemas.microsoft.com/office/powerpoint/2010/main" val="277422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CE9E-64A5-A623-234A-38B36783F08C}"/>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 </a:t>
            </a:r>
            <a:r>
              <a:rPr lang="en-US" dirty="0">
                <a:latin typeface="Nirmala UI" panose="020B0502040204020203" pitchFamily="34" charset="0"/>
                <a:ea typeface="Nirmala UI" panose="020B0502040204020203" pitchFamily="34" charset="0"/>
                <a:cs typeface="Nirmala UI" panose="020B0502040204020203" pitchFamily="34" charset="0"/>
              </a:rPr>
              <a:t>1</a:t>
            </a:r>
          </a:p>
        </p:txBody>
      </p:sp>
      <p:sp>
        <p:nvSpPr>
          <p:cNvPr id="5" name="TextBox 4">
            <a:extLst>
              <a:ext uri="{FF2B5EF4-FFF2-40B4-BE49-F238E27FC236}">
                <a16:creationId xmlns:a16="http://schemas.microsoft.com/office/drawing/2014/main" id="{09C638BF-5016-030C-999B-AC7D3190BE18}"/>
              </a:ext>
            </a:extLst>
          </p:cNvPr>
          <p:cNvSpPr txBox="1"/>
          <p:nvPr/>
        </p:nvSpPr>
        <p:spPr>
          <a:xfrm>
            <a:off x="762885" y="1690688"/>
            <a:ext cx="10666229" cy="412420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रानी </a:t>
            </a:r>
            <a:r>
              <a:rPr kumimoji="0" lang="en-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1</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2 साल की लड़की है। उसे घर का खाना बिल्कुल पसंद नहीं। वो हर दिन स्कूल के बाहर वड़ा पाव, नूडल्स या चिप्स खाती है। माँ का दिया हुआ टिफ़िन रोज़ दोस्तों में बाँट देती है। इस बार की परीक्षा में रानी को बहुत ही कम नंबर मिले हैं। जब टीचर रानी के घर वालों से मिलती है तब वह भी रानी के प्रदर्शन (</a:t>
            </a:r>
            <a:r>
              <a:rPr kumimoji="0" lang="en-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Performance</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 से चिंतित है। रानी आजकल बहुत थकी हुई दिखती है</a:t>
            </a:r>
            <a:r>
              <a:rPr kumimoji="0" lang="hi-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angal" panose="02040503050203030202" pitchFamily="18" charset="0"/>
              </a:rPr>
              <a:t> </a:t>
            </a:r>
            <a:r>
              <a:rPr lang="hi-IN" sz="2800" dirty="0">
                <a:solidFill>
                  <a:prstClr val="black"/>
                </a:solidFill>
                <a:latin typeface="Times New Roman" panose="02020603050405020304" pitchFamily="18" charset="0"/>
                <a:ea typeface="Times New Roman" panose="02020603050405020304" pitchFamily="18" charset="0"/>
                <a:cs typeface="Nirmala UI" panose="020B0502040204020203" pitchFamily="34" charset="0"/>
              </a:rPr>
              <a:t>और क्लास में आजकल उसके ग़ुस्से और चिड़चिड़े स्वभाव से बहुत झगड़े होते हैं,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ऐसा उनकी टीचर ने बताया है, और टीचर घर वालों को सलाह देती हैं कि आप उसके खाने और सोने पर ध्यान दें। </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hi-IN" sz="2800" b="0" i="0" u="none" strike="noStrike" kern="1200" cap="none" spc="0" normalizeH="0" baseline="0" noProof="0" dirty="0">
                <a:ln>
                  <a:noFill/>
                </a:ln>
                <a:solidFill>
                  <a:srgbClr val="2E74B5"/>
                </a:solidFill>
                <a:effectLst/>
                <a:uLnTx/>
                <a:uFillTx/>
                <a:latin typeface="Nirmala UI" panose="020B0502040204020203" pitchFamily="34" charset="0"/>
                <a:ea typeface="Nirmala UI" panose="020B0502040204020203" pitchFamily="34" charset="0"/>
                <a:cs typeface="Nirmala UI" panose="020B0502040204020203" pitchFamily="34" charset="0"/>
              </a:rPr>
              <a:t>चर्चा करें: रानी को किस बात का ख़तरा है और आप क्या सलाह देंगे?</a:t>
            </a:r>
            <a:r>
              <a:rPr kumimoji="0" lang="hi-IN" sz="2800" b="0" i="0" u="none" strike="noStrike" kern="1200" cap="none" spc="0" normalizeH="0" baseline="0" noProof="0" dirty="0">
                <a:ln>
                  <a:noFill/>
                </a:ln>
                <a:solidFill>
                  <a:srgbClr val="2E74B5"/>
                </a:solidFill>
                <a:effectLst/>
                <a:highlight>
                  <a:srgbClr val="FFFF00"/>
                </a:highlight>
                <a:uLnTx/>
                <a:uFillTx/>
                <a:latin typeface="Nirmala UI" panose="020B0502040204020203" pitchFamily="34" charset="0"/>
                <a:ea typeface="Nirmala UI" panose="020B0502040204020203" pitchFamily="34" charset="0"/>
                <a:cs typeface="Nirmala UI" panose="020B0502040204020203" pitchFamily="34" charset="0"/>
              </a:rPr>
              <a:t> </a:t>
            </a:r>
            <a:endParaRPr kumimoji="0" lang="en-IN" sz="28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3" name="Slide Number Placeholder 2">
            <a:extLst>
              <a:ext uri="{FF2B5EF4-FFF2-40B4-BE49-F238E27FC236}">
                <a16:creationId xmlns:a16="http://schemas.microsoft.com/office/drawing/2014/main" id="{A460584B-74B8-5038-1DD2-D522B3D172EE}"/>
              </a:ext>
            </a:extLst>
          </p:cNvPr>
          <p:cNvSpPr>
            <a:spLocks noGrp="1"/>
          </p:cNvSpPr>
          <p:nvPr>
            <p:ph type="sldNum" sz="quarter" idx="12"/>
          </p:nvPr>
        </p:nvSpPr>
        <p:spPr/>
        <p:txBody>
          <a:bodyPr/>
          <a:lstStyle/>
          <a:p>
            <a:fld id="{92A374CA-6F44-CD43-A2A7-D7042E112BD9}" type="slidenum">
              <a:rPr lang="en-US" smtClean="0"/>
              <a:t>5</a:t>
            </a:fld>
            <a:endParaRPr lang="en-US"/>
          </a:p>
        </p:txBody>
      </p:sp>
    </p:spTree>
    <p:extLst>
      <p:ext uri="{BB962C8B-B14F-4D97-AF65-F5344CB8AC3E}">
        <p14:creationId xmlns:p14="http://schemas.microsoft.com/office/powerpoint/2010/main" val="33988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18D0-E914-07E0-6207-1904C1A83DC5}"/>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 </a:t>
            </a:r>
            <a:r>
              <a:rPr lang="en-US" dirty="0">
                <a:latin typeface="Nirmala UI" panose="020B0502040204020203" pitchFamily="34" charset="0"/>
                <a:ea typeface="Nirmala UI" panose="020B0502040204020203" pitchFamily="34" charset="0"/>
                <a:cs typeface="Nirmala UI" panose="020B0502040204020203" pitchFamily="34" charset="0"/>
              </a:rPr>
              <a:t>2</a:t>
            </a:r>
          </a:p>
        </p:txBody>
      </p:sp>
      <p:sp>
        <p:nvSpPr>
          <p:cNvPr id="5" name="TextBox 4">
            <a:extLst>
              <a:ext uri="{FF2B5EF4-FFF2-40B4-BE49-F238E27FC236}">
                <a16:creationId xmlns:a16="http://schemas.microsoft.com/office/drawing/2014/main" id="{8985AA08-C901-4939-A31F-35560CB5CDD6}"/>
              </a:ext>
            </a:extLst>
          </p:cNvPr>
          <p:cNvSpPr txBox="1"/>
          <p:nvPr/>
        </p:nvSpPr>
        <p:spPr>
          <a:xfrm>
            <a:off x="838200" y="1997839"/>
            <a:ext cx="10708758"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प्रभाकर के दोस्त ललित दिल्ली घूमने गए थे और वापस आने के बाद ललित दिल्ली की बहुत सारी कहानियाँ प्रभाकर को बताते </a:t>
            </a:r>
            <a:r>
              <a:rPr lang="hi-IN" sz="2800" dirty="0">
                <a:solidFill>
                  <a:prstClr val="black"/>
                </a:solidFill>
                <a:latin typeface="Times New Roman" panose="02020603050405020304" pitchFamily="18" charset="0"/>
                <a:ea typeface="Times New Roman" panose="02020603050405020304" pitchFamily="18" charset="0"/>
                <a:cs typeface="Nirmala UI" panose="020B0502040204020203" pitchFamily="34" charset="0"/>
              </a:rPr>
              <a:t>हैं ।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 दोनों दोस्त अक्सर साथ में ख़ाना खाते हैं। ललित ने प्रभाकर को बताया कि उसने दिल्ली में देखा कि बहुत सारे युवा अपने खाने के साथ हमेशा कुछ ठंडा या गर्म पीते है</a:t>
            </a:r>
            <a:r>
              <a:rPr kumimoji="0" lang="en-IN" sz="280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a:t>
            </a:r>
            <a:r>
              <a:rPr kumimoji="0" lang="en-IN" sz="2800" b="1"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जैसे कॉफ़ी या कोक। उसने भी एक दो बार ट्राय किया और उसे बड़ा कूल/अच्छा लगा। अब दोनों दोस्तों ने फ़ैसला किया कि खाने के साथ पीने के लिए कुछ ठंडा ख़रीदेंगे। प्रभाकर सोचता है कि ये ‘कूल/अच्छा’ है और उसे भी करना चाहिए।</a:t>
            </a:r>
            <a:r>
              <a:rPr kumimoji="0" lang="en-IN" sz="2800" b="1"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 </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srgbClr val="2E74B5"/>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चर्चा करें: प्रभाकर और ललित क्या ग़लत कर रहे है</a:t>
            </a:r>
            <a:r>
              <a:rPr kumimoji="0" lang="en-IN" sz="280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mn-cs"/>
              </a:rPr>
              <a:t>?</a:t>
            </a:r>
            <a:r>
              <a:rPr kumimoji="0" lang="en-IN" sz="2800" b="1"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2E74B5"/>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आप क्या सलाह देंगे?</a:t>
            </a:r>
            <a:r>
              <a:rPr kumimoji="0" lang="en-IN" sz="2800" b="1"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mn-cs"/>
              </a:rPr>
              <a:t> </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lide Number Placeholder 2">
            <a:extLst>
              <a:ext uri="{FF2B5EF4-FFF2-40B4-BE49-F238E27FC236}">
                <a16:creationId xmlns:a16="http://schemas.microsoft.com/office/drawing/2014/main" id="{AAF6E5EC-142E-2DE9-A29A-90CA07F9C577}"/>
              </a:ext>
            </a:extLst>
          </p:cNvPr>
          <p:cNvSpPr>
            <a:spLocks noGrp="1"/>
          </p:cNvSpPr>
          <p:nvPr>
            <p:ph type="sldNum" sz="quarter" idx="12"/>
          </p:nvPr>
        </p:nvSpPr>
        <p:spPr/>
        <p:txBody>
          <a:bodyPr/>
          <a:lstStyle/>
          <a:p>
            <a:fld id="{92A374CA-6F44-CD43-A2A7-D7042E112BD9}" type="slidenum">
              <a:rPr lang="en-US" smtClean="0"/>
              <a:t>6</a:t>
            </a:fld>
            <a:endParaRPr lang="en-US"/>
          </a:p>
        </p:txBody>
      </p:sp>
    </p:spTree>
    <p:extLst>
      <p:ext uri="{BB962C8B-B14F-4D97-AF65-F5344CB8AC3E}">
        <p14:creationId xmlns:p14="http://schemas.microsoft.com/office/powerpoint/2010/main" val="355220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47E8-2598-8BE1-651B-D355D892BA8A}"/>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 </a:t>
            </a:r>
            <a:r>
              <a:rPr lang="en-US" dirty="0">
                <a:latin typeface="Nirmala UI" panose="020B0502040204020203" pitchFamily="34" charset="0"/>
                <a:ea typeface="Nirmala UI" panose="020B0502040204020203" pitchFamily="34" charset="0"/>
                <a:cs typeface="Nirmala UI" panose="020B0502040204020203" pitchFamily="34" charset="0"/>
              </a:rPr>
              <a:t>3</a:t>
            </a:r>
          </a:p>
        </p:txBody>
      </p:sp>
      <p:sp>
        <p:nvSpPr>
          <p:cNvPr id="5" name="TextBox 4">
            <a:extLst>
              <a:ext uri="{FF2B5EF4-FFF2-40B4-BE49-F238E27FC236}">
                <a16:creationId xmlns:a16="http://schemas.microsoft.com/office/drawing/2014/main" id="{67AAB48B-5939-A32A-CA02-AA0C964E081E}"/>
              </a:ext>
            </a:extLst>
          </p:cNvPr>
          <p:cNvSpPr txBox="1"/>
          <p:nvPr/>
        </p:nvSpPr>
        <p:spPr>
          <a:xfrm>
            <a:off x="838199" y="1690688"/>
            <a:ext cx="10347251"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स्कूल सुपरवाईज़र</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मीना मैडम</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ने देखा है कि कुछ बड़े बच्चे अक्सर अपना टिफ़िन घर से लाते है</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लेकिन सबसे ज़्यादा अपने खाने का टिफ़िन छोड़कर कुरकुरे</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पॉपकॉर्न</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केक्स</a:t>
            </a:r>
            <a:r>
              <a:rPr kumimoji="0" lang="en-IN" sz="2800" b="1"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चिप्स या इंस्टेंट नूडल्स ख़ाना पसंद करते हैं। अक्सर बिना हाथ धोये ख़ाना खाते है। हाल ही में </a:t>
            </a:r>
            <a:r>
              <a:rPr kumimoji="0" lang="en-IN" sz="2800" b="0" i="0" u="none" strike="noStrike" kern="1200" cap="none" spc="0" normalizeH="0" baseline="0" noProof="0" dirty="0">
                <a:ln>
                  <a:noFill/>
                </a:ln>
                <a:solidFill>
                  <a:srgbClr val="000000"/>
                </a:solidFill>
                <a:effectLst/>
                <a:uLnTx/>
                <a:uFillTx/>
                <a:latin typeface="Nirmala UI" panose="020B0502040204020203" pitchFamily="34" charset="0"/>
                <a:ea typeface="Times New Roman" panose="02020603050405020304" pitchFamily="18" charset="0"/>
                <a:cs typeface="+mn-cs"/>
              </a:rPr>
              <a:t>RBSK</a:t>
            </a:r>
            <a:r>
              <a:rPr kumimoji="0" lang="hi-I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Nirmala UI" panose="020B0502040204020203" pitchFamily="34" charset="0"/>
              </a:rPr>
              <a:t> की प्रशिक्षण के दौरान मीना मैडम ने बहुत सारी बातें सीखी थीं। उनको बच्चों के इस व्यवहार से चिंता है और इसलिए उन्होंने अपने टीचर्स की मीटिंग बुलाई है। मीना मैडम को ये भी पता चला है कि बच्चे सोचते है कि पैक्ड ख़ाना, खाने के लिए ज़्यादा सेफ/सुरक्षित है।</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srgbClr val="2E74B5"/>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चर्चा करें: इस मीटिंग में क्या बातचीत होगी। आप मीना मैडम को क्या सलाह देंगे?</a:t>
            </a:r>
            <a:r>
              <a:rPr kumimoji="0" lang="en-IN" sz="2800" b="1"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mn-cs"/>
              </a:rPr>
              <a:t> </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lide Number Placeholder 2">
            <a:extLst>
              <a:ext uri="{FF2B5EF4-FFF2-40B4-BE49-F238E27FC236}">
                <a16:creationId xmlns:a16="http://schemas.microsoft.com/office/drawing/2014/main" id="{CB7C49AF-B142-7C63-628F-13BB1B317D96}"/>
              </a:ext>
            </a:extLst>
          </p:cNvPr>
          <p:cNvSpPr>
            <a:spLocks noGrp="1"/>
          </p:cNvSpPr>
          <p:nvPr>
            <p:ph type="sldNum" sz="quarter" idx="12"/>
          </p:nvPr>
        </p:nvSpPr>
        <p:spPr/>
        <p:txBody>
          <a:bodyPr/>
          <a:lstStyle/>
          <a:p>
            <a:fld id="{92A374CA-6F44-CD43-A2A7-D7042E112BD9}" type="slidenum">
              <a:rPr lang="en-US" smtClean="0"/>
              <a:t>7</a:t>
            </a:fld>
            <a:endParaRPr lang="en-US"/>
          </a:p>
        </p:txBody>
      </p:sp>
    </p:spTree>
    <p:extLst>
      <p:ext uri="{BB962C8B-B14F-4D97-AF65-F5344CB8AC3E}">
        <p14:creationId xmlns:p14="http://schemas.microsoft.com/office/powerpoint/2010/main" val="144666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0A08-7D35-7B2A-3914-EEB51C78DC44}"/>
              </a:ext>
            </a:extLst>
          </p:cNvPr>
          <p:cNvSpPr>
            <a:spLocks noGrp="1"/>
          </p:cNvSpPr>
          <p:nvPr>
            <p:ph type="title"/>
          </p:nvPr>
        </p:nvSpPr>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 </a:t>
            </a:r>
            <a:r>
              <a:rPr lang="en-US" dirty="0">
                <a:latin typeface="Nirmala UI" panose="020B0502040204020203" pitchFamily="34" charset="0"/>
                <a:ea typeface="Nirmala UI" panose="020B0502040204020203" pitchFamily="34" charset="0"/>
                <a:cs typeface="Nirmala UI" panose="020B0502040204020203" pitchFamily="34" charset="0"/>
              </a:rPr>
              <a:t>4</a:t>
            </a:r>
          </a:p>
        </p:txBody>
      </p:sp>
      <p:sp>
        <p:nvSpPr>
          <p:cNvPr id="3" name="Content Placeholder 2">
            <a:extLst>
              <a:ext uri="{FF2B5EF4-FFF2-40B4-BE49-F238E27FC236}">
                <a16:creationId xmlns:a16="http://schemas.microsoft.com/office/drawing/2014/main" id="{4A784E1F-4EC0-A86E-AAAC-491263B69F99}"/>
              </a:ext>
            </a:extLst>
          </p:cNvPr>
          <p:cNvSpPr>
            <a:spLocks noGrp="1"/>
          </p:cNvSpPr>
          <p:nvPr>
            <p:ph idx="1"/>
          </p:nvPr>
        </p:nvSpPr>
        <p:spPr>
          <a:xfrm>
            <a:off x="838200" y="1825624"/>
            <a:ext cx="10515600" cy="4101043"/>
          </a:xfrm>
        </p:spPr>
        <p:txBody>
          <a:bodyPr>
            <a:normAutofit/>
          </a:bodyPr>
          <a:lstStyle/>
          <a:p>
            <a:pPr marL="0" indent="0" algn="just">
              <a:lnSpc>
                <a:spcPct val="100000"/>
              </a:lnSpc>
              <a:buNone/>
            </a:pPr>
            <a:r>
              <a:rPr lang="hi-IN" dirty="0">
                <a:effectLst/>
                <a:latin typeface="Times New Roman" panose="02020603050405020304" pitchFamily="18" charset="0"/>
                <a:ea typeface="Times New Roman" panose="02020603050405020304" pitchFamily="18" charset="0"/>
                <a:cs typeface="Nirmala UI" panose="020B0502040204020203" pitchFamily="34" charset="0"/>
              </a:rPr>
              <a:t>विद्या 14 साल की है। उसे भारी माहवारी होती है। माहवारी के कुछ दिन विद्या को कमज़ोरी लगती है और वह थक जाती है, स्कूल भी नहीं जाती है।</a:t>
            </a:r>
            <a:r>
              <a:rPr lang="hi-IN" b="1" dirty="0">
                <a:effectLst/>
                <a:latin typeface="Times New Roman" panose="02020603050405020304" pitchFamily="18" charset="0"/>
                <a:ea typeface="Times New Roman" panose="02020603050405020304" pitchFamily="18" charset="0"/>
                <a:cs typeface="Nirmala UI" panose="020B0502040204020203" pitchFamily="34" charset="0"/>
              </a:rPr>
              <a:t> </a:t>
            </a:r>
            <a:r>
              <a:rPr lang="hi-IN" dirty="0">
                <a:effectLst/>
                <a:latin typeface="Times New Roman" panose="02020603050405020304" pitchFamily="18" charset="0"/>
                <a:ea typeface="Times New Roman" panose="02020603050405020304" pitchFamily="18" charset="0"/>
                <a:cs typeface="Nirmala UI" panose="020B0502040204020203" pitchFamily="34" charset="0"/>
              </a:rPr>
              <a:t>विद्या की माँ को समझ नहीं आता कि वह क्या करें। वह विद्या को उन दिनों आराम करने की सलाह देती हैं।  विद्या की टीचर जब उसके माँ से मिलती हैं तब बताती हैं कि आजकल विद्या स्कूल के किसी भी कार्यक्रम में रुचि नहीं लेती और हर रोज़ स्कूल भी नहीं जाती है। </a:t>
            </a:r>
            <a:endParaRPr lang="en-IN"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hi-IN" dirty="0">
                <a:solidFill>
                  <a:srgbClr val="2E74B5"/>
                </a:solidFill>
                <a:effectLst/>
                <a:latin typeface="Times New Roman" panose="02020603050405020304" pitchFamily="18" charset="0"/>
                <a:ea typeface="Times New Roman" panose="02020603050405020304" pitchFamily="18" charset="0"/>
                <a:cs typeface="Nirmala UI" panose="020B0502040204020203" pitchFamily="34" charset="0"/>
              </a:rPr>
              <a:t>चर्चा करें: विद्या को किस बात का ख़तरा है और आप उसकी माँ को क्या सलाह देंगे? </a:t>
            </a:r>
            <a:endParaRPr lang="en-IN" dirty="0">
              <a:effectLst/>
              <a:latin typeface="Times New Roman" panose="02020603050405020304" pitchFamily="18" charset="0"/>
              <a:ea typeface="Times New Roman" panose="02020603050405020304" pitchFamily="18" charset="0"/>
            </a:endParaRPr>
          </a:p>
          <a:p>
            <a:pPr>
              <a:lnSpc>
                <a:spcPct val="100000"/>
              </a:lnSpc>
            </a:pPr>
            <a:endParaRPr lang="en-US" sz="3200" dirty="0"/>
          </a:p>
        </p:txBody>
      </p:sp>
      <p:sp>
        <p:nvSpPr>
          <p:cNvPr id="4" name="Slide Number Placeholder 3">
            <a:extLst>
              <a:ext uri="{FF2B5EF4-FFF2-40B4-BE49-F238E27FC236}">
                <a16:creationId xmlns:a16="http://schemas.microsoft.com/office/drawing/2014/main" id="{3E830C20-6E89-8349-7921-0599D73A17CA}"/>
              </a:ext>
            </a:extLst>
          </p:cNvPr>
          <p:cNvSpPr>
            <a:spLocks noGrp="1"/>
          </p:cNvSpPr>
          <p:nvPr>
            <p:ph type="sldNum" sz="quarter" idx="12"/>
          </p:nvPr>
        </p:nvSpPr>
        <p:spPr/>
        <p:txBody>
          <a:bodyPr/>
          <a:lstStyle/>
          <a:p>
            <a:fld id="{92A374CA-6F44-CD43-A2A7-D7042E112BD9}" type="slidenum">
              <a:rPr lang="en-US" smtClean="0"/>
              <a:t>8</a:t>
            </a:fld>
            <a:endParaRPr lang="en-US"/>
          </a:p>
        </p:txBody>
      </p:sp>
    </p:spTree>
    <p:extLst>
      <p:ext uri="{BB962C8B-B14F-4D97-AF65-F5344CB8AC3E}">
        <p14:creationId xmlns:p14="http://schemas.microsoft.com/office/powerpoint/2010/main" val="266802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C33B-E8FD-D57B-4A22-1B89F40EE750}"/>
              </a:ext>
            </a:extLst>
          </p:cNvPr>
          <p:cNvSpPr>
            <a:spLocks noGrp="1"/>
          </p:cNvSpPr>
          <p:nvPr>
            <p:ph type="title"/>
          </p:nvPr>
        </p:nvSpPr>
        <p:spPr>
          <a:xfrm>
            <a:off x="542260" y="258801"/>
            <a:ext cx="10515600" cy="719396"/>
          </a:xfrm>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केस स्टडी </a:t>
            </a:r>
            <a:r>
              <a:rPr lang="en-US" dirty="0">
                <a:latin typeface="Nirmala UI" panose="020B0502040204020203" pitchFamily="34" charset="0"/>
                <a:ea typeface="Nirmala UI" panose="020B0502040204020203" pitchFamily="34" charset="0"/>
                <a:cs typeface="Nirmala UI" panose="020B0502040204020203" pitchFamily="34" charset="0"/>
              </a:rPr>
              <a:t>5</a:t>
            </a:r>
          </a:p>
        </p:txBody>
      </p:sp>
      <p:sp>
        <p:nvSpPr>
          <p:cNvPr id="5" name="TextBox 4">
            <a:extLst>
              <a:ext uri="{FF2B5EF4-FFF2-40B4-BE49-F238E27FC236}">
                <a16:creationId xmlns:a16="http://schemas.microsoft.com/office/drawing/2014/main" id="{C05326B6-E36F-7FB7-306A-7663358568A3}"/>
              </a:ext>
            </a:extLst>
          </p:cNvPr>
          <p:cNvSpPr txBox="1"/>
          <p:nvPr/>
        </p:nvSpPr>
        <p:spPr>
          <a:xfrm>
            <a:off x="542260" y="1504640"/>
            <a:ext cx="10811540"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रवि की बस्ती में सामुदायिक शौचालय है। बहुत बार रवि जल्दी में होता है तो बिना चप्पल के शौचालय चला जाता है</a:t>
            </a:r>
            <a:r>
              <a:rPr kumimoji="0" lang="hi-I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और शौचालय में अक्सर पानी की कमी होने की वजह से</a:t>
            </a:r>
            <a:r>
              <a:rPr kumimoji="0" lang="en-IN" sz="2800" b="1"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अपने हाथ बिना धोये घर आ जाता है। रवि की माँ जब पूछती है तो बहाने करके</a:t>
            </a:r>
            <a:r>
              <a:rPr kumimoji="0" lang="en-IN" sz="2800" b="1"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mn-cs"/>
              </a:rPr>
              <a:t>, </a:t>
            </a:r>
            <a:r>
              <a:rPr kumimoji="0" lang="hi-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ज़ल्दी से नाश्ता खाकर स्कूल चला जाता है। पिछले कुछ दिनों से रवि खेलने नहीं जा रहा है और उसके दोस्त उससे बड़े नाराज़ है। रवि की माँ चिंतित है क्योंकि उसे लग रहा है कि रवि कमज़ोर दिख रहा है और उसके चेहरे पर तेज नहीं है और उसका रंग फीका लग रहा है। उसने सोचा है कि इस बार वह बस्ती की आशा दीदी से बात करेगी।</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IN" sz="2800" b="0" i="0" u="none" strike="noStrike" kern="1200" cap="none" spc="0" normalizeH="0" baseline="0" noProof="0" dirty="0">
                <a:ln>
                  <a:noFill/>
                </a:ln>
                <a:solidFill>
                  <a:srgbClr val="2E74B5"/>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चर्चा करें: रवि की कमज़ोरी किस कारण हो सकती है</a:t>
            </a:r>
            <a:r>
              <a:rPr kumimoji="0" lang="hi-IN" sz="2800" b="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Mangal" panose="02040503050203030202" pitchFamily="18" charset="0"/>
              </a:rPr>
              <a:t> </a:t>
            </a:r>
            <a:r>
              <a:rPr kumimoji="0" lang="hi-IN" sz="2800" b="0" i="0" u="none" strike="noStrike" kern="1200" cap="none" spc="0" normalizeH="0" baseline="0" noProof="0" dirty="0">
                <a:ln>
                  <a:noFill/>
                </a:ln>
                <a:solidFill>
                  <a:srgbClr val="2E74B5"/>
                </a:solidFill>
                <a:effectLst/>
                <a:uLnTx/>
                <a:uFillTx/>
                <a:latin typeface="Times New Roman" panose="02020603050405020304" pitchFamily="18" charset="0"/>
                <a:ea typeface="Times New Roman" panose="02020603050405020304" pitchFamily="18" charset="0"/>
                <a:cs typeface="Nirmala UI" panose="020B0502040204020203" pitchFamily="34" charset="0"/>
              </a:rPr>
              <a:t>और आप उसकी माँ को क्या सलाह देंगे? </a:t>
            </a:r>
            <a:endPar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lide Number Placeholder 2">
            <a:extLst>
              <a:ext uri="{FF2B5EF4-FFF2-40B4-BE49-F238E27FC236}">
                <a16:creationId xmlns:a16="http://schemas.microsoft.com/office/drawing/2014/main" id="{CCE14C5A-DE67-124A-47A3-C9AC4429B805}"/>
              </a:ext>
            </a:extLst>
          </p:cNvPr>
          <p:cNvSpPr>
            <a:spLocks noGrp="1"/>
          </p:cNvSpPr>
          <p:nvPr>
            <p:ph type="sldNum" sz="quarter" idx="12"/>
          </p:nvPr>
        </p:nvSpPr>
        <p:spPr/>
        <p:txBody>
          <a:bodyPr/>
          <a:lstStyle/>
          <a:p>
            <a:fld id="{92A374CA-6F44-CD43-A2A7-D7042E112BD9}" type="slidenum">
              <a:rPr lang="en-US" smtClean="0"/>
              <a:t>9</a:t>
            </a:fld>
            <a:endParaRPr lang="en-US"/>
          </a:p>
        </p:txBody>
      </p:sp>
    </p:spTree>
    <p:extLst>
      <p:ext uri="{BB962C8B-B14F-4D97-AF65-F5344CB8AC3E}">
        <p14:creationId xmlns:p14="http://schemas.microsoft.com/office/powerpoint/2010/main" val="271121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13017</TotalTime>
  <Words>1532</Words>
  <Application>Microsoft Office PowerPoint</Application>
  <PresentationFormat>Widescreen</PresentationFormat>
  <Paragraphs>126</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Nirmala UI</vt:lpstr>
      <vt:lpstr>Times New Roman</vt:lpstr>
      <vt:lpstr>Office Theme</vt:lpstr>
      <vt:lpstr>1_Office Theme</vt:lpstr>
      <vt:lpstr>किशोरावस्था में अनीमिया पर प्रशिक्षण </vt:lpstr>
      <vt:lpstr>अनीमिया और किशोरावस्था </vt:lpstr>
      <vt:lpstr>सत्र 3: उद्देश्य</vt:lpstr>
      <vt:lpstr>सामूहिक कार्य</vt:lpstr>
      <vt:lpstr>केस स्टडी 1</vt:lpstr>
      <vt:lpstr>केस स्टडी 2</vt:lpstr>
      <vt:lpstr>केस स्टडी 3</vt:lpstr>
      <vt:lpstr>केस स्टडी 4</vt:lpstr>
      <vt:lpstr>केस स्टडी 5</vt:lpstr>
      <vt:lpstr>केस स्टडीस का सारांश</vt:lpstr>
      <vt:lpstr>अनीमिया के कारण</vt:lpstr>
      <vt:lpstr>आयरन की कमी से अनीमिया</vt:lpstr>
      <vt:lpstr>PowerPoint Presentation</vt:lpstr>
      <vt:lpstr>आइए सत्र को संक्षेप में देखें</vt:lpstr>
      <vt:lpstr>क्विज़!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 Envisions</dc:creator>
  <cp:lastModifiedBy>Mazhar khan</cp:lastModifiedBy>
  <cp:revision>68</cp:revision>
  <dcterms:created xsi:type="dcterms:W3CDTF">2023-09-30T13:18:15Z</dcterms:created>
  <dcterms:modified xsi:type="dcterms:W3CDTF">2024-01-08T15:33:05Z</dcterms:modified>
</cp:coreProperties>
</file>