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490" r:id="rId2"/>
    <p:sldId id="414" r:id="rId3"/>
    <p:sldId id="257" r:id="rId4"/>
    <p:sldId id="421" r:id="rId5"/>
    <p:sldId id="422" r:id="rId6"/>
    <p:sldId id="457" r:id="rId7"/>
    <p:sldId id="415" r:id="rId8"/>
    <p:sldId id="260" r:id="rId9"/>
    <p:sldId id="262" r:id="rId10"/>
    <p:sldId id="417" r:id="rId11"/>
    <p:sldId id="479" r:id="rId12"/>
    <p:sldId id="458" r:id="rId13"/>
    <p:sldId id="459" r:id="rId14"/>
    <p:sldId id="460" r:id="rId15"/>
    <p:sldId id="462" r:id="rId16"/>
    <p:sldId id="463" r:id="rId17"/>
    <p:sldId id="464" r:id="rId18"/>
    <p:sldId id="465" r:id="rId19"/>
    <p:sldId id="416" r:id="rId20"/>
    <p:sldId id="267" r:id="rId21"/>
    <p:sldId id="467" r:id="rId22"/>
    <p:sldId id="265" r:id="rId23"/>
    <p:sldId id="268" r:id="rId24"/>
    <p:sldId id="269" r:id="rId25"/>
    <p:sldId id="266" r:id="rId26"/>
    <p:sldId id="4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82EC9-D0B0-3457-6B73-296B35B2B7DD}" name="Vyoma Sunil Dalal" initials="VSD" userId="S::vdalal@unicef.org::7114e92b-d429-478a-adee-604c7255f6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D6"/>
    <a:srgbClr val="EEE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51" autoAdjust="0"/>
    <p:restoredTop sz="80423" autoAdjust="0"/>
  </p:normalViewPr>
  <p:slideViewPr>
    <p:cSldViewPr snapToGrid="0">
      <p:cViewPr varScale="1">
        <p:scale>
          <a:sx n="93" d="100"/>
          <a:sy n="93" d="100"/>
        </p:scale>
        <p:origin x="152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75C24-F70D-4423-A5E2-1A7C6FB688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B1ABF88-C3C2-495E-8527-65D496301DC6}">
      <dgm:prSet/>
      <dgm:spPr/>
      <dgm:t>
        <a:bodyPr/>
        <a:lstStyle/>
        <a:p>
          <a:r>
            <a:rPr lang="mr-IN" dirty="0"/>
            <a:t>पोषणा संबंधी कारणे </a:t>
          </a:r>
          <a:endParaRPr lang="en-US" dirty="0"/>
        </a:p>
      </dgm:t>
    </dgm:pt>
    <dgm:pt modelId="{2B2BBBAF-D7DC-43D0-91B3-5639841A9EC9}" type="parTrans" cxnId="{5AE1AABC-1FD0-4FF1-8669-E60110427955}">
      <dgm:prSet/>
      <dgm:spPr/>
      <dgm:t>
        <a:bodyPr/>
        <a:lstStyle/>
        <a:p>
          <a:endParaRPr lang="en-US"/>
        </a:p>
      </dgm:t>
    </dgm:pt>
    <dgm:pt modelId="{74045D23-59B2-43E0-87B2-F8294E083807}" type="sibTrans" cxnId="{5AE1AABC-1FD0-4FF1-8669-E60110427955}">
      <dgm:prSet/>
      <dgm:spPr/>
      <dgm:t>
        <a:bodyPr/>
        <a:lstStyle/>
        <a:p>
          <a:endParaRPr lang="en-US"/>
        </a:p>
      </dgm:t>
    </dgm:pt>
    <dgm:pt modelId="{433508D4-EFDC-4D68-A92E-DF7C935972EA}">
      <dgm:prSet/>
      <dgm:spPr/>
      <dgm:t>
        <a:bodyPr/>
        <a:lstStyle/>
        <a:p>
          <a:r>
            <a:rPr lang="mr-IN" dirty="0"/>
            <a:t>लोहाचे प्रमाण कमी असलेले पदार्थ दैनंदिन आहारात खाणे: नुडल्स, रस्त्यावर मिळणारे पदार्थ, हवाबंद पदार्थ</a:t>
          </a:r>
          <a:endParaRPr lang="en-US" dirty="0"/>
        </a:p>
      </dgm:t>
    </dgm:pt>
    <dgm:pt modelId="{606B17E9-9CC0-45F7-A2AF-2095DC4F51E5}" type="parTrans" cxnId="{51AF1383-68FE-439B-AD00-F2A521DAA403}">
      <dgm:prSet/>
      <dgm:spPr/>
      <dgm:t>
        <a:bodyPr/>
        <a:lstStyle/>
        <a:p>
          <a:endParaRPr lang="en-US"/>
        </a:p>
      </dgm:t>
    </dgm:pt>
    <dgm:pt modelId="{B6751D24-8D5B-4599-B959-F18ABAB5596F}" type="sibTrans" cxnId="{51AF1383-68FE-439B-AD00-F2A521DAA403}">
      <dgm:prSet/>
      <dgm:spPr/>
      <dgm:t>
        <a:bodyPr/>
        <a:lstStyle/>
        <a:p>
          <a:endParaRPr lang="en-US"/>
        </a:p>
      </dgm:t>
    </dgm:pt>
    <dgm:pt modelId="{42DBCDA4-DD14-4937-9F8A-4B913A1928B6}">
      <dgm:prSet/>
      <dgm:spPr/>
      <dgm:t>
        <a:bodyPr/>
        <a:lstStyle/>
        <a:p>
          <a:r>
            <a:rPr lang="mr-IN" dirty="0"/>
            <a:t>असंतुलित आहार </a:t>
          </a:r>
          <a:r>
            <a:rPr lang="en-IN" dirty="0"/>
            <a:t>– </a:t>
          </a:r>
          <a:r>
            <a:rPr lang="mr-IN" dirty="0"/>
            <a:t>पोषक आणि संतुलित आहाराविषयी जागरूकता नसणे</a:t>
          </a:r>
          <a:endParaRPr lang="en-US" dirty="0"/>
        </a:p>
      </dgm:t>
    </dgm:pt>
    <dgm:pt modelId="{7A9748B7-AFE7-4513-9EF9-CE0A7FBA145E}" type="parTrans" cxnId="{DAC649FF-5B5E-4E03-B24B-4DD3B662E7E1}">
      <dgm:prSet/>
      <dgm:spPr/>
      <dgm:t>
        <a:bodyPr/>
        <a:lstStyle/>
        <a:p>
          <a:endParaRPr lang="en-US"/>
        </a:p>
      </dgm:t>
    </dgm:pt>
    <dgm:pt modelId="{6AA9DB79-D6B9-44CA-AC62-C87C7CC8AF24}" type="sibTrans" cxnId="{DAC649FF-5B5E-4E03-B24B-4DD3B662E7E1}">
      <dgm:prSet/>
      <dgm:spPr/>
      <dgm:t>
        <a:bodyPr/>
        <a:lstStyle/>
        <a:p>
          <a:endParaRPr lang="en-US"/>
        </a:p>
      </dgm:t>
    </dgm:pt>
    <dgm:pt modelId="{A662D922-BF1D-45DF-A00B-A1A82F821C8E}">
      <dgm:prSet/>
      <dgm:spPr/>
      <dgm:t>
        <a:bodyPr/>
        <a:lstStyle/>
        <a:p>
          <a:r>
            <a:rPr lang="mr-IN" dirty="0"/>
            <a:t>लिंबू, संत्री , आवळे, पेरू यासारखे लोहाचे शोषण वाढवणारी फळे न खाणे</a:t>
          </a:r>
          <a:endParaRPr lang="en-US" dirty="0"/>
        </a:p>
      </dgm:t>
    </dgm:pt>
    <dgm:pt modelId="{EC75AE65-DC3D-4B9C-A6A9-8B5E88A4AB25}" type="parTrans" cxnId="{DF1642CE-0BB5-4860-9CC3-955C7C9CAEE5}">
      <dgm:prSet/>
      <dgm:spPr/>
      <dgm:t>
        <a:bodyPr/>
        <a:lstStyle/>
        <a:p>
          <a:endParaRPr lang="en-US"/>
        </a:p>
      </dgm:t>
    </dgm:pt>
    <dgm:pt modelId="{08350055-A418-4A3F-BBD4-6A6B8FC4C35A}" type="sibTrans" cxnId="{DF1642CE-0BB5-4860-9CC3-955C7C9CAEE5}">
      <dgm:prSet/>
      <dgm:spPr/>
      <dgm:t>
        <a:bodyPr/>
        <a:lstStyle/>
        <a:p>
          <a:endParaRPr lang="en-US"/>
        </a:p>
      </dgm:t>
    </dgm:pt>
    <dgm:pt modelId="{A2028E97-65AE-4C1D-9060-9138DE71DFF6}">
      <dgm:prSet/>
      <dgm:spPr/>
      <dgm:t>
        <a:bodyPr/>
        <a:lstStyle/>
        <a:p>
          <a:r>
            <a:rPr lang="mr-IN" dirty="0"/>
            <a:t>लोहाच्या शोषणात अडथळा आणणारे चहा, कॉफी, सोडा, कॅल्शियम (जसे दुध) जेवणासोबत घेणे</a:t>
          </a:r>
          <a:endParaRPr lang="en-US" dirty="0"/>
        </a:p>
      </dgm:t>
    </dgm:pt>
    <dgm:pt modelId="{8951136D-32AC-4179-A18B-4A80210E2CE4}" type="parTrans" cxnId="{CEC6A2A2-28DB-4CCD-9B00-F784616C699F}">
      <dgm:prSet/>
      <dgm:spPr/>
      <dgm:t>
        <a:bodyPr/>
        <a:lstStyle/>
        <a:p>
          <a:endParaRPr lang="en-US"/>
        </a:p>
      </dgm:t>
    </dgm:pt>
    <dgm:pt modelId="{F02B2DE6-0283-41D0-84EB-82C6A09B25C7}" type="sibTrans" cxnId="{CEC6A2A2-28DB-4CCD-9B00-F784616C699F}">
      <dgm:prSet/>
      <dgm:spPr/>
      <dgm:t>
        <a:bodyPr/>
        <a:lstStyle/>
        <a:p>
          <a:endParaRPr lang="en-US"/>
        </a:p>
      </dgm:t>
    </dgm:pt>
    <dgm:pt modelId="{CB536F10-850B-D841-A7F6-A1D8354DBE45}" type="pres">
      <dgm:prSet presAssocID="{08C75C24-F70D-4423-A5E2-1A7C6FB688A4}" presName="vert0" presStyleCnt="0">
        <dgm:presLayoutVars>
          <dgm:dir/>
          <dgm:animOne val="branch"/>
          <dgm:animLvl val="lvl"/>
        </dgm:presLayoutVars>
      </dgm:prSet>
      <dgm:spPr/>
    </dgm:pt>
    <dgm:pt modelId="{00D6EA44-1639-854E-AD1E-E7D66DA56F08}" type="pres">
      <dgm:prSet presAssocID="{3B1ABF88-C3C2-495E-8527-65D496301DC6}" presName="thickLine" presStyleLbl="alignNode1" presStyleIdx="0" presStyleCnt="5"/>
      <dgm:spPr/>
    </dgm:pt>
    <dgm:pt modelId="{9AFC0760-E158-C641-9874-5EB8C2721ED3}" type="pres">
      <dgm:prSet presAssocID="{3B1ABF88-C3C2-495E-8527-65D496301DC6}" presName="horz1" presStyleCnt="0"/>
      <dgm:spPr/>
    </dgm:pt>
    <dgm:pt modelId="{76C8B4DE-D08F-3842-9D25-0F33BAEB3F65}" type="pres">
      <dgm:prSet presAssocID="{3B1ABF88-C3C2-495E-8527-65D496301DC6}" presName="tx1" presStyleLbl="revTx" presStyleIdx="0" presStyleCnt="5"/>
      <dgm:spPr/>
    </dgm:pt>
    <dgm:pt modelId="{1D87E34A-3D4D-2248-9FBB-AB39BAE73C1A}" type="pres">
      <dgm:prSet presAssocID="{3B1ABF88-C3C2-495E-8527-65D496301DC6}" presName="vert1" presStyleCnt="0"/>
      <dgm:spPr/>
    </dgm:pt>
    <dgm:pt modelId="{F984C815-306D-4A46-A524-C60612157830}" type="pres">
      <dgm:prSet presAssocID="{433508D4-EFDC-4D68-A92E-DF7C935972EA}" presName="thickLine" presStyleLbl="alignNode1" presStyleIdx="1" presStyleCnt="5"/>
      <dgm:spPr/>
    </dgm:pt>
    <dgm:pt modelId="{614D4000-B349-D243-982B-AC7242EA5A9D}" type="pres">
      <dgm:prSet presAssocID="{433508D4-EFDC-4D68-A92E-DF7C935972EA}" presName="horz1" presStyleCnt="0"/>
      <dgm:spPr/>
    </dgm:pt>
    <dgm:pt modelId="{E47A417B-3A5D-E54F-A031-9D0CD9E2E139}" type="pres">
      <dgm:prSet presAssocID="{433508D4-EFDC-4D68-A92E-DF7C935972EA}" presName="tx1" presStyleLbl="revTx" presStyleIdx="1" presStyleCnt="5"/>
      <dgm:spPr/>
    </dgm:pt>
    <dgm:pt modelId="{144D90F2-C261-644E-8749-5078918318F4}" type="pres">
      <dgm:prSet presAssocID="{433508D4-EFDC-4D68-A92E-DF7C935972EA}" presName="vert1" presStyleCnt="0"/>
      <dgm:spPr/>
    </dgm:pt>
    <dgm:pt modelId="{8967BF01-A189-F646-9658-85DE0DA43F5F}" type="pres">
      <dgm:prSet presAssocID="{42DBCDA4-DD14-4937-9F8A-4B913A1928B6}" presName="thickLine" presStyleLbl="alignNode1" presStyleIdx="2" presStyleCnt="5"/>
      <dgm:spPr/>
    </dgm:pt>
    <dgm:pt modelId="{A9CB5EE5-F8B6-9E4C-9B17-DFC24F416344}" type="pres">
      <dgm:prSet presAssocID="{42DBCDA4-DD14-4937-9F8A-4B913A1928B6}" presName="horz1" presStyleCnt="0"/>
      <dgm:spPr/>
    </dgm:pt>
    <dgm:pt modelId="{4E74B1AF-7F83-A64E-A644-48B203AC0508}" type="pres">
      <dgm:prSet presAssocID="{42DBCDA4-DD14-4937-9F8A-4B913A1928B6}" presName="tx1" presStyleLbl="revTx" presStyleIdx="2" presStyleCnt="5"/>
      <dgm:spPr/>
    </dgm:pt>
    <dgm:pt modelId="{ABA4C3E0-0533-684B-9A5C-46E42D52BE0D}" type="pres">
      <dgm:prSet presAssocID="{42DBCDA4-DD14-4937-9F8A-4B913A1928B6}" presName="vert1" presStyleCnt="0"/>
      <dgm:spPr/>
    </dgm:pt>
    <dgm:pt modelId="{9B35AF17-4CA7-D545-8919-9E83DFBDEC56}" type="pres">
      <dgm:prSet presAssocID="{A662D922-BF1D-45DF-A00B-A1A82F821C8E}" presName="thickLine" presStyleLbl="alignNode1" presStyleIdx="3" presStyleCnt="5"/>
      <dgm:spPr/>
    </dgm:pt>
    <dgm:pt modelId="{6CF33CE8-CA88-8F4C-8AAA-A68FC472BD25}" type="pres">
      <dgm:prSet presAssocID="{A662D922-BF1D-45DF-A00B-A1A82F821C8E}" presName="horz1" presStyleCnt="0"/>
      <dgm:spPr/>
    </dgm:pt>
    <dgm:pt modelId="{F1E698EF-B971-D148-8A48-AC0B2530BA19}" type="pres">
      <dgm:prSet presAssocID="{A662D922-BF1D-45DF-A00B-A1A82F821C8E}" presName="tx1" presStyleLbl="revTx" presStyleIdx="3" presStyleCnt="5"/>
      <dgm:spPr/>
    </dgm:pt>
    <dgm:pt modelId="{7D09BA42-6D90-D443-87D7-76C869DD10FF}" type="pres">
      <dgm:prSet presAssocID="{A662D922-BF1D-45DF-A00B-A1A82F821C8E}" presName="vert1" presStyleCnt="0"/>
      <dgm:spPr/>
    </dgm:pt>
    <dgm:pt modelId="{E5F30FFA-A918-644C-8D96-E888230C6CFE}" type="pres">
      <dgm:prSet presAssocID="{A2028E97-65AE-4C1D-9060-9138DE71DFF6}" presName="thickLine" presStyleLbl="alignNode1" presStyleIdx="4" presStyleCnt="5"/>
      <dgm:spPr/>
    </dgm:pt>
    <dgm:pt modelId="{E0D2E124-3A02-6F4C-BF8F-8598D6358643}" type="pres">
      <dgm:prSet presAssocID="{A2028E97-65AE-4C1D-9060-9138DE71DFF6}" presName="horz1" presStyleCnt="0"/>
      <dgm:spPr/>
    </dgm:pt>
    <dgm:pt modelId="{2C5CE119-DE6E-3E43-B02C-3E5A471D8C81}" type="pres">
      <dgm:prSet presAssocID="{A2028E97-65AE-4C1D-9060-9138DE71DFF6}" presName="tx1" presStyleLbl="revTx" presStyleIdx="4" presStyleCnt="5"/>
      <dgm:spPr/>
    </dgm:pt>
    <dgm:pt modelId="{FB2118B8-2400-B34D-8C2D-FDF065590239}" type="pres">
      <dgm:prSet presAssocID="{A2028E97-65AE-4C1D-9060-9138DE71DFF6}" presName="vert1" presStyleCnt="0"/>
      <dgm:spPr/>
    </dgm:pt>
  </dgm:ptLst>
  <dgm:cxnLst>
    <dgm:cxn modelId="{FC406351-30E2-8643-B1AC-5189777D5A2E}" type="presOf" srcId="{433508D4-EFDC-4D68-A92E-DF7C935972EA}" destId="{E47A417B-3A5D-E54F-A031-9D0CD9E2E139}" srcOrd="0" destOrd="0" presId="urn:microsoft.com/office/officeart/2008/layout/LinedList"/>
    <dgm:cxn modelId="{22ED7660-5A88-D742-9FBA-92C6A9B6FA4A}" type="presOf" srcId="{A2028E97-65AE-4C1D-9060-9138DE71DFF6}" destId="{2C5CE119-DE6E-3E43-B02C-3E5A471D8C81}" srcOrd="0" destOrd="0" presId="urn:microsoft.com/office/officeart/2008/layout/LinedList"/>
    <dgm:cxn modelId="{41ABB86A-C56C-1A47-8000-5DEAD231552B}" type="presOf" srcId="{42DBCDA4-DD14-4937-9F8A-4B913A1928B6}" destId="{4E74B1AF-7F83-A64E-A644-48B203AC0508}" srcOrd="0" destOrd="0" presId="urn:microsoft.com/office/officeart/2008/layout/LinedList"/>
    <dgm:cxn modelId="{51AF1383-68FE-439B-AD00-F2A521DAA403}" srcId="{08C75C24-F70D-4423-A5E2-1A7C6FB688A4}" destId="{433508D4-EFDC-4D68-A92E-DF7C935972EA}" srcOrd="1" destOrd="0" parTransId="{606B17E9-9CC0-45F7-A2AF-2095DC4F51E5}" sibTransId="{B6751D24-8D5B-4599-B959-F18ABAB5596F}"/>
    <dgm:cxn modelId="{F2C6A383-DD9C-254D-8FA6-C7FA994DE31A}" type="presOf" srcId="{A662D922-BF1D-45DF-A00B-A1A82F821C8E}" destId="{F1E698EF-B971-D148-8A48-AC0B2530BA19}" srcOrd="0" destOrd="0" presId="urn:microsoft.com/office/officeart/2008/layout/LinedList"/>
    <dgm:cxn modelId="{CEC6A2A2-28DB-4CCD-9B00-F784616C699F}" srcId="{08C75C24-F70D-4423-A5E2-1A7C6FB688A4}" destId="{A2028E97-65AE-4C1D-9060-9138DE71DFF6}" srcOrd="4" destOrd="0" parTransId="{8951136D-32AC-4179-A18B-4A80210E2CE4}" sibTransId="{F02B2DE6-0283-41D0-84EB-82C6A09B25C7}"/>
    <dgm:cxn modelId="{5AE1AABC-1FD0-4FF1-8669-E60110427955}" srcId="{08C75C24-F70D-4423-A5E2-1A7C6FB688A4}" destId="{3B1ABF88-C3C2-495E-8527-65D496301DC6}" srcOrd="0" destOrd="0" parTransId="{2B2BBBAF-D7DC-43D0-91B3-5639841A9EC9}" sibTransId="{74045D23-59B2-43E0-87B2-F8294E083807}"/>
    <dgm:cxn modelId="{0D697DC9-37EA-1C44-A826-F1E136ACA1D2}" type="presOf" srcId="{3B1ABF88-C3C2-495E-8527-65D496301DC6}" destId="{76C8B4DE-D08F-3842-9D25-0F33BAEB3F65}" srcOrd="0" destOrd="0" presId="urn:microsoft.com/office/officeart/2008/layout/LinedList"/>
    <dgm:cxn modelId="{DF1642CE-0BB5-4860-9CC3-955C7C9CAEE5}" srcId="{08C75C24-F70D-4423-A5E2-1A7C6FB688A4}" destId="{A662D922-BF1D-45DF-A00B-A1A82F821C8E}" srcOrd="3" destOrd="0" parTransId="{EC75AE65-DC3D-4B9C-A6A9-8B5E88A4AB25}" sibTransId="{08350055-A418-4A3F-BBD4-6A6B8FC4C35A}"/>
    <dgm:cxn modelId="{DE555EDE-4FA0-F045-B064-BEDE46FA898E}" type="presOf" srcId="{08C75C24-F70D-4423-A5E2-1A7C6FB688A4}" destId="{CB536F10-850B-D841-A7F6-A1D8354DBE45}" srcOrd="0" destOrd="0" presId="urn:microsoft.com/office/officeart/2008/layout/LinedList"/>
    <dgm:cxn modelId="{DAC649FF-5B5E-4E03-B24B-4DD3B662E7E1}" srcId="{08C75C24-F70D-4423-A5E2-1A7C6FB688A4}" destId="{42DBCDA4-DD14-4937-9F8A-4B913A1928B6}" srcOrd="2" destOrd="0" parTransId="{7A9748B7-AFE7-4513-9EF9-CE0A7FBA145E}" sibTransId="{6AA9DB79-D6B9-44CA-AC62-C87C7CC8AF24}"/>
    <dgm:cxn modelId="{FFE82B17-DCA1-424D-A8BA-65071A00F8F6}" type="presParOf" srcId="{CB536F10-850B-D841-A7F6-A1D8354DBE45}" destId="{00D6EA44-1639-854E-AD1E-E7D66DA56F08}" srcOrd="0" destOrd="0" presId="urn:microsoft.com/office/officeart/2008/layout/LinedList"/>
    <dgm:cxn modelId="{2456BF07-8D88-6249-B4E8-8F80FE3C3FDF}" type="presParOf" srcId="{CB536F10-850B-D841-A7F6-A1D8354DBE45}" destId="{9AFC0760-E158-C641-9874-5EB8C2721ED3}" srcOrd="1" destOrd="0" presId="urn:microsoft.com/office/officeart/2008/layout/LinedList"/>
    <dgm:cxn modelId="{FF10750E-6E10-6C42-A441-F02F0DE37A61}" type="presParOf" srcId="{9AFC0760-E158-C641-9874-5EB8C2721ED3}" destId="{76C8B4DE-D08F-3842-9D25-0F33BAEB3F65}" srcOrd="0" destOrd="0" presId="urn:microsoft.com/office/officeart/2008/layout/LinedList"/>
    <dgm:cxn modelId="{6F9FD50F-3761-074A-AC9D-5EE1F2969FE8}" type="presParOf" srcId="{9AFC0760-E158-C641-9874-5EB8C2721ED3}" destId="{1D87E34A-3D4D-2248-9FBB-AB39BAE73C1A}" srcOrd="1" destOrd="0" presId="urn:microsoft.com/office/officeart/2008/layout/LinedList"/>
    <dgm:cxn modelId="{2952F074-E494-8F4A-A7FA-468811C9215A}" type="presParOf" srcId="{CB536F10-850B-D841-A7F6-A1D8354DBE45}" destId="{F984C815-306D-4A46-A524-C60612157830}" srcOrd="2" destOrd="0" presId="urn:microsoft.com/office/officeart/2008/layout/LinedList"/>
    <dgm:cxn modelId="{2A99B5A7-BD83-5841-B3A6-9B0D49296849}" type="presParOf" srcId="{CB536F10-850B-D841-A7F6-A1D8354DBE45}" destId="{614D4000-B349-D243-982B-AC7242EA5A9D}" srcOrd="3" destOrd="0" presId="urn:microsoft.com/office/officeart/2008/layout/LinedList"/>
    <dgm:cxn modelId="{7CB3657D-14D2-F940-A030-225640918089}" type="presParOf" srcId="{614D4000-B349-D243-982B-AC7242EA5A9D}" destId="{E47A417B-3A5D-E54F-A031-9D0CD9E2E139}" srcOrd="0" destOrd="0" presId="urn:microsoft.com/office/officeart/2008/layout/LinedList"/>
    <dgm:cxn modelId="{1DE375CF-773A-CD4C-94F6-49C7846DB1DE}" type="presParOf" srcId="{614D4000-B349-D243-982B-AC7242EA5A9D}" destId="{144D90F2-C261-644E-8749-5078918318F4}" srcOrd="1" destOrd="0" presId="urn:microsoft.com/office/officeart/2008/layout/LinedList"/>
    <dgm:cxn modelId="{B352504B-99F8-1843-A937-1CD3577882CF}" type="presParOf" srcId="{CB536F10-850B-D841-A7F6-A1D8354DBE45}" destId="{8967BF01-A189-F646-9658-85DE0DA43F5F}" srcOrd="4" destOrd="0" presId="urn:microsoft.com/office/officeart/2008/layout/LinedList"/>
    <dgm:cxn modelId="{1810FD37-A388-864C-90AE-CB27EE35AB37}" type="presParOf" srcId="{CB536F10-850B-D841-A7F6-A1D8354DBE45}" destId="{A9CB5EE5-F8B6-9E4C-9B17-DFC24F416344}" srcOrd="5" destOrd="0" presId="urn:microsoft.com/office/officeart/2008/layout/LinedList"/>
    <dgm:cxn modelId="{92276AFA-1585-2D43-AA3F-5DA58DE86AE0}" type="presParOf" srcId="{A9CB5EE5-F8B6-9E4C-9B17-DFC24F416344}" destId="{4E74B1AF-7F83-A64E-A644-48B203AC0508}" srcOrd="0" destOrd="0" presId="urn:microsoft.com/office/officeart/2008/layout/LinedList"/>
    <dgm:cxn modelId="{CED448FD-A5A7-4547-8961-11C3C3258A6A}" type="presParOf" srcId="{A9CB5EE5-F8B6-9E4C-9B17-DFC24F416344}" destId="{ABA4C3E0-0533-684B-9A5C-46E42D52BE0D}" srcOrd="1" destOrd="0" presId="urn:microsoft.com/office/officeart/2008/layout/LinedList"/>
    <dgm:cxn modelId="{D10B04CD-66A6-CF46-A8B2-615556467515}" type="presParOf" srcId="{CB536F10-850B-D841-A7F6-A1D8354DBE45}" destId="{9B35AF17-4CA7-D545-8919-9E83DFBDEC56}" srcOrd="6" destOrd="0" presId="urn:microsoft.com/office/officeart/2008/layout/LinedList"/>
    <dgm:cxn modelId="{FB1A7F42-05C4-D540-99AB-214DBB9993FD}" type="presParOf" srcId="{CB536F10-850B-D841-A7F6-A1D8354DBE45}" destId="{6CF33CE8-CA88-8F4C-8AAA-A68FC472BD25}" srcOrd="7" destOrd="0" presId="urn:microsoft.com/office/officeart/2008/layout/LinedList"/>
    <dgm:cxn modelId="{73D58229-0F8F-A14F-906D-F6293A873D96}" type="presParOf" srcId="{6CF33CE8-CA88-8F4C-8AAA-A68FC472BD25}" destId="{F1E698EF-B971-D148-8A48-AC0B2530BA19}" srcOrd="0" destOrd="0" presId="urn:microsoft.com/office/officeart/2008/layout/LinedList"/>
    <dgm:cxn modelId="{233DFDFF-3EBF-204B-B891-1DA1BFB2EB2E}" type="presParOf" srcId="{6CF33CE8-CA88-8F4C-8AAA-A68FC472BD25}" destId="{7D09BA42-6D90-D443-87D7-76C869DD10FF}" srcOrd="1" destOrd="0" presId="urn:microsoft.com/office/officeart/2008/layout/LinedList"/>
    <dgm:cxn modelId="{0DAEFD93-B3C3-1C4B-B01A-2CCE276B8625}" type="presParOf" srcId="{CB536F10-850B-D841-A7F6-A1D8354DBE45}" destId="{E5F30FFA-A918-644C-8D96-E888230C6CFE}" srcOrd="8" destOrd="0" presId="urn:microsoft.com/office/officeart/2008/layout/LinedList"/>
    <dgm:cxn modelId="{701AD017-CDF7-004D-B8A7-A7F106662A9B}" type="presParOf" srcId="{CB536F10-850B-D841-A7F6-A1D8354DBE45}" destId="{E0D2E124-3A02-6F4C-BF8F-8598D6358643}" srcOrd="9" destOrd="0" presId="urn:microsoft.com/office/officeart/2008/layout/LinedList"/>
    <dgm:cxn modelId="{321E2600-4272-024C-8B11-BD9F4C69497E}" type="presParOf" srcId="{E0D2E124-3A02-6F4C-BF8F-8598D6358643}" destId="{2C5CE119-DE6E-3E43-B02C-3E5A471D8C81}" srcOrd="0" destOrd="0" presId="urn:microsoft.com/office/officeart/2008/layout/LinedList"/>
    <dgm:cxn modelId="{ECEE1AC7-DFC6-5145-965F-BB658E31B99B}" type="presParOf" srcId="{E0D2E124-3A02-6F4C-BF8F-8598D6358643}" destId="{FB2118B8-2400-B34D-8C2D-FDF06559023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6EA44-1639-854E-AD1E-E7D66DA56F08}">
      <dsp:nvSpPr>
        <dsp:cNvPr id="0" name=""/>
        <dsp:cNvSpPr/>
      </dsp:nvSpPr>
      <dsp:spPr>
        <a:xfrm>
          <a:off x="0" y="6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8B4DE-D08F-3842-9D25-0F33BAEB3F65}">
      <dsp:nvSpPr>
        <dsp:cNvPr id="0" name=""/>
        <dsp:cNvSpPr/>
      </dsp:nvSpPr>
      <dsp:spPr>
        <a:xfrm>
          <a:off x="0" y="614"/>
          <a:ext cx="10515600" cy="100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mr-IN" sz="2100" kern="1200" dirty="0"/>
            <a:t>पोषणा संबंधी कारणे </a:t>
          </a:r>
          <a:endParaRPr lang="en-US" sz="2100" kern="1200" dirty="0"/>
        </a:p>
      </dsp:txBody>
      <dsp:txXfrm>
        <a:off x="0" y="614"/>
        <a:ext cx="10515600" cy="1006229"/>
      </dsp:txXfrm>
    </dsp:sp>
    <dsp:sp modelId="{F984C815-306D-4A46-A524-C60612157830}">
      <dsp:nvSpPr>
        <dsp:cNvPr id="0" name=""/>
        <dsp:cNvSpPr/>
      </dsp:nvSpPr>
      <dsp:spPr>
        <a:xfrm>
          <a:off x="0" y="100684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A417B-3A5D-E54F-A031-9D0CD9E2E139}">
      <dsp:nvSpPr>
        <dsp:cNvPr id="0" name=""/>
        <dsp:cNvSpPr/>
      </dsp:nvSpPr>
      <dsp:spPr>
        <a:xfrm>
          <a:off x="0" y="1006843"/>
          <a:ext cx="10515600" cy="100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mr-IN" sz="2100" kern="1200" dirty="0"/>
            <a:t>लोहाचे प्रमाण कमी असलेले पदार्थ दैनंदिन आहारात खाणे: नुडल्स, रस्त्यावर मिळणारे पदार्थ, हवाबंद पदार्थ</a:t>
          </a:r>
          <a:endParaRPr lang="en-US" sz="2100" kern="1200" dirty="0"/>
        </a:p>
      </dsp:txBody>
      <dsp:txXfrm>
        <a:off x="0" y="1006843"/>
        <a:ext cx="10515600" cy="1006229"/>
      </dsp:txXfrm>
    </dsp:sp>
    <dsp:sp modelId="{8967BF01-A189-F646-9658-85DE0DA43F5F}">
      <dsp:nvSpPr>
        <dsp:cNvPr id="0" name=""/>
        <dsp:cNvSpPr/>
      </dsp:nvSpPr>
      <dsp:spPr>
        <a:xfrm>
          <a:off x="0" y="201307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4B1AF-7F83-A64E-A644-48B203AC0508}">
      <dsp:nvSpPr>
        <dsp:cNvPr id="0" name=""/>
        <dsp:cNvSpPr/>
      </dsp:nvSpPr>
      <dsp:spPr>
        <a:xfrm>
          <a:off x="0" y="2013073"/>
          <a:ext cx="10515600" cy="100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mr-IN" sz="2100" kern="1200" dirty="0"/>
            <a:t>असंतुलित आहार </a:t>
          </a:r>
          <a:r>
            <a:rPr lang="en-IN" sz="2100" kern="1200" dirty="0"/>
            <a:t>– </a:t>
          </a:r>
          <a:r>
            <a:rPr lang="mr-IN" sz="2100" kern="1200" dirty="0"/>
            <a:t>पोषक आणि संतुलित आहाराविषयी जागरूकता नसणे</a:t>
          </a:r>
          <a:endParaRPr lang="en-US" sz="2100" kern="1200" dirty="0"/>
        </a:p>
      </dsp:txBody>
      <dsp:txXfrm>
        <a:off x="0" y="2013073"/>
        <a:ext cx="10515600" cy="1006229"/>
      </dsp:txXfrm>
    </dsp:sp>
    <dsp:sp modelId="{9B35AF17-4CA7-D545-8919-9E83DFBDEC56}">
      <dsp:nvSpPr>
        <dsp:cNvPr id="0" name=""/>
        <dsp:cNvSpPr/>
      </dsp:nvSpPr>
      <dsp:spPr>
        <a:xfrm>
          <a:off x="0" y="30193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698EF-B971-D148-8A48-AC0B2530BA19}">
      <dsp:nvSpPr>
        <dsp:cNvPr id="0" name=""/>
        <dsp:cNvSpPr/>
      </dsp:nvSpPr>
      <dsp:spPr>
        <a:xfrm>
          <a:off x="0" y="3019302"/>
          <a:ext cx="10515600" cy="100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mr-IN" sz="2100" kern="1200" dirty="0"/>
            <a:t>लिंबू, संत्री , आवळे, पेरू यासारखे लोहाचे शोषण वाढवणारी फळे न खाणे</a:t>
          </a:r>
          <a:endParaRPr lang="en-US" sz="2100" kern="1200" dirty="0"/>
        </a:p>
      </dsp:txBody>
      <dsp:txXfrm>
        <a:off x="0" y="3019302"/>
        <a:ext cx="10515600" cy="1006229"/>
      </dsp:txXfrm>
    </dsp:sp>
    <dsp:sp modelId="{E5F30FFA-A918-644C-8D96-E888230C6CFE}">
      <dsp:nvSpPr>
        <dsp:cNvPr id="0" name=""/>
        <dsp:cNvSpPr/>
      </dsp:nvSpPr>
      <dsp:spPr>
        <a:xfrm>
          <a:off x="0" y="402553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CE119-DE6E-3E43-B02C-3E5A471D8C81}">
      <dsp:nvSpPr>
        <dsp:cNvPr id="0" name=""/>
        <dsp:cNvSpPr/>
      </dsp:nvSpPr>
      <dsp:spPr>
        <a:xfrm>
          <a:off x="0" y="4025532"/>
          <a:ext cx="10515600" cy="100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mr-IN" sz="2100" kern="1200" dirty="0"/>
            <a:t>लोहाच्या शोषणात अडथळा आणणारे चहा, कॉफी, सोडा, कॅल्शियम (जसे दुध) जेवणासोबत घेणे</a:t>
          </a:r>
          <a:endParaRPr lang="en-US" sz="2100" kern="1200" dirty="0"/>
        </a:p>
      </dsp:txBody>
      <dsp:txXfrm>
        <a:off x="0" y="4025532"/>
        <a:ext cx="10515600" cy="10062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5548E-BC6B-BE46-AAEA-3A4FE8026627}" type="datetimeFigureOut">
              <a:rPr lang="en-US" smtClean="0"/>
              <a:t>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1B323-E319-F14D-A5B9-41B4CB6E2B34}" type="slidenum">
              <a:rPr lang="en-US" smtClean="0"/>
              <a:t>‹#›</a:t>
            </a:fld>
            <a:endParaRPr lang="en-US"/>
          </a:p>
        </p:txBody>
      </p:sp>
    </p:spTree>
    <p:extLst>
      <p:ext uri="{BB962C8B-B14F-4D97-AF65-F5344CB8AC3E}">
        <p14:creationId xmlns:p14="http://schemas.microsoft.com/office/powerpoint/2010/main" val="346177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B323-E319-F14D-A5B9-41B4CB6E2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1B323-E319-F14D-A5B9-41B4CB6E2B34}" type="slidenum">
              <a:rPr lang="en-US" smtClean="0"/>
              <a:t>4</a:t>
            </a:fld>
            <a:endParaRPr lang="en-US"/>
          </a:p>
        </p:txBody>
      </p:sp>
    </p:spTree>
    <p:extLst>
      <p:ext uri="{BB962C8B-B14F-4D97-AF65-F5344CB8AC3E}">
        <p14:creationId xmlns:p14="http://schemas.microsoft.com/office/powerpoint/2010/main" val="329305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1B323-E319-F14D-A5B9-41B4CB6E2B34}" type="slidenum">
              <a:rPr lang="en-US" smtClean="0"/>
              <a:t>7</a:t>
            </a:fld>
            <a:endParaRPr lang="en-US"/>
          </a:p>
        </p:txBody>
      </p:sp>
    </p:spTree>
    <p:extLst>
      <p:ext uri="{BB962C8B-B14F-4D97-AF65-F5344CB8AC3E}">
        <p14:creationId xmlns:p14="http://schemas.microsoft.com/office/powerpoint/2010/main" val="32001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291B323-E319-F14D-A5B9-41B4CB6E2B34}" type="slidenum">
              <a:rPr lang="en-US" smtClean="0"/>
              <a:t>24</a:t>
            </a:fld>
            <a:endParaRPr lang="en-US"/>
          </a:p>
        </p:txBody>
      </p:sp>
    </p:spTree>
    <p:extLst>
      <p:ext uri="{BB962C8B-B14F-4D97-AF65-F5344CB8AC3E}">
        <p14:creationId xmlns:p14="http://schemas.microsoft.com/office/powerpoint/2010/main" val="6226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FA6E-2E17-7F9D-0901-E8DA2C05F1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B6C999-E920-99EB-AC8C-1BD751A57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F5D35C-FC8C-B8B1-421E-4D40ED91C83A}"/>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FB9BB156-C6B2-1DFE-1465-B1DD1A3DB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DDD2-7383-000B-06DF-EFF1143D34E4}"/>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1767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9D2-43D6-E03B-D1EB-73B42A460D3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E6FBBE-02EA-45E3-768A-A2B4FEA287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0EF4ED-BA1C-146D-FE7E-B0D0A8292737}"/>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0FBB64B2-C8F5-DB79-D3E3-FAD3C39A4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752A-0B1A-D2D5-D026-03F1BC0E71CD}"/>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15705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D98FE-5A0D-01F5-0CFE-B383D32D10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8C2CA9-45D2-F373-B88E-D5FB7C260E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8731E-E7FB-5012-63C1-C1451BBCA27E}"/>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48791709-B496-2B18-F5F0-9F8BC01AF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3DDD8-1CD0-2459-1DEA-855F7A9371D0}"/>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49742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BAAD-36E9-BB18-4097-7679083BE9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624333-BEA3-1A79-F31E-A784C7203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F5874C-4B3E-0571-F24F-98E72929904D}"/>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79407AFC-58E5-E7ED-B114-A9E680B8C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B9CAA-4517-9736-5A8B-B74DD61F4822}"/>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53468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E093-3A4F-607F-8011-AE763F86E9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B4C884-0DBD-ACDF-E3B8-98F6A7FB5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456A2F-DA26-1A69-B4DC-2479A1AC24F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93E266A1-456C-97AF-3C8D-242B1EFD6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95E0A-7469-C4A9-DFE5-A9FB827A5F5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63998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AA9A-0A09-F2C5-029D-BA606DEBE7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25938C-9BA5-BE21-9C36-4B84F12A92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2EDC7C-7A82-589A-E812-93BBD60D64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DC485D-1CF1-0A42-3227-6A5BCA3FE182}"/>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8BEC98D3-344A-9D06-7756-5E66CC155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C07AD-D6CA-82FC-4709-E161EB2685A9}"/>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47825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A1EB-CE44-5971-38D0-52BECD8772B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DA07A1-79C4-5643-7B54-E7A03F2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21B66F-70C7-D9B5-BD71-278154ED90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B7D54E-180C-9D47-DEB7-69347D028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E3B629-46BB-932A-0C21-FA09607007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0CA413-31BD-D2ED-A5A7-0B86A27665E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8" name="Footer Placeholder 7">
            <a:extLst>
              <a:ext uri="{FF2B5EF4-FFF2-40B4-BE49-F238E27FC236}">
                <a16:creationId xmlns:a16="http://schemas.microsoft.com/office/drawing/2014/main" id="{92DC142B-3ACF-6FC9-402C-6E673C54C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0B7E4E-85FC-E91F-3453-1FA5FA95F3C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2146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81FA-D912-8CEF-22A2-7F48232225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12477C-2C8E-F6CE-E12B-B29743C0576C}"/>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4" name="Footer Placeholder 3">
            <a:extLst>
              <a:ext uri="{FF2B5EF4-FFF2-40B4-BE49-F238E27FC236}">
                <a16:creationId xmlns:a16="http://schemas.microsoft.com/office/drawing/2014/main" id="{9DF32FA7-831D-C4D0-7D8D-89F665617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8136D-EE9A-77F0-3085-52D4BD1FE7F1}"/>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51021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3DD96-8193-E833-68B1-A0748912AC6F}"/>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3" name="Footer Placeholder 2">
            <a:extLst>
              <a:ext uri="{FF2B5EF4-FFF2-40B4-BE49-F238E27FC236}">
                <a16:creationId xmlns:a16="http://schemas.microsoft.com/office/drawing/2014/main" id="{1FB31051-C412-7CE1-56F9-78524071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D57DD1-F71E-E4E7-DC80-7BC27276ED27}"/>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8100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8ADF-D60D-E91E-A35E-7D82ECCA3C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64B7F8-D923-EF5B-AA09-89C3C1CB3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5BAA1A-E4B1-5BED-0A40-54B480D20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9FAF18-0F08-DD77-D7DA-5C03C3D207C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3FB529E2-BAD4-0912-1439-652F81B05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2E1E9-153C-8C99-59C2-60161DA6632E}"/>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96742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DD0-866E-D7B3-CF8C-9EA4B8931C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006374-4FC7-1097-49F7-8B450C5AE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556B2-9E1E-F5CB-A6A9-5C71A4AD5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2C0EEF-5695-9D22-8E04-93D31C34005B}"/>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5AB7E32A-B937-2FA5-B2CE-556A3D18D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52D4D-B79E-E878-F3CA-38071B1D4298}"/>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2010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AA898-39BF-6E35-7F2E-7F9CB2F29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B7B2A3-637E-04E2-99DE-9A5899129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54289E-C110-7162-4297-8DA7D1C6D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55A4AC07-484D-0AEA-AF80-994201662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00731C-6AC8-0B92-FD56-A7CDA264A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74CA-6F44-CD43-A2A7-D7042E112BD9}" type="slidenum">
              <a:rPr lang="en-US" smtClean="0"/>
              <a:t>‹#›</a:t>
            </a:fld>
            <a:endParaRPr lang="en-US"/>
          </a:p>
        </p:txBody>
      </p:sp>
    </p:spTree>
    <p:extLst>
      <p:ext uri="{BB962C8B-B14F-4D97-AF65-F5344CB8AC3E}">
        <p14:creationId xmlns:p14="http://schemas.microsoft.com/office/powerpoint/2010/main" val="108111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75000"/>
              </a:schemeClr>
            </a:gs>
            <a:gs pos="40000">
              <a:schemeClr val="accent1">
                <a:lumMod val="50000"/>
              </a:schemeClr>
            </a:gs>
            <a:gs pos="91000">
              <a:srgbClr val="00B0F0"/>
            </a:gs>
          </a:gsLst>
          <a:path path="circle">
            <a:fillToRect r="100000" b="100000"/>
          </a:path>
          <a:tileRect l="-100000" t="-100000"/>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5DAB7CD-CD8B-95D4-3ACD-16D96BC0471B}"/>
              </a:ext>
            </a:extLst>
          </p:cNvPr>
          <p:cNvSpPr>
            <a:spLocks noGrp="1"/>
          </p:cNvSpPr>
          <p:nvPr>
            <p:ph type="ctrTitle"/>
          </p:nvPr>
        </p:nvSpPr>
        <p:spPr>
          <a:xfrm>
            <a:off x="662180" y="2862471"/>
            <a:ext cx="3041803" cy="2907802"/>
          </a:xfrm>
        </p:spPr>
        <p:txBody>
          <a:bodyPr anchor="t">
            <a:normAutofit/>
          </a:bodyPr>
          <a:lstStyle/>
          <a:p>
            <a:pPr algn="r"/>
            <a:r>
              <a:rPr lang="mr-IN" sz="4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किशोरवयीन</a:t>
            </a:r>
            <a:r>
              <a:rPr lang="mr-IN" sz="4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मुलांमधील </a:t>
            </a:r>
            <a:r>
              <a:rPr lang="mr-IN" sz="4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एनिमिया</a:t>
            </a:r>
            <a:r>
              <a:rPr lang="mr-IN" sz="4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वर प्रशिक्षण </a:t>
            </a:r>
            <a:br>
              <a:rPr lang="en-US" sz="4000" dirty="0">
                <a:solidFill>
                  <a:srgbClr val="FFFFFF"/>
                </a:solidFill>
                <a:latin typeface="Nirmala UI" panose="020B0502040204020203" pitchFamily="34" charset="0"/>
                <a:ea typeface="Nirmala UI" panose="020B0502040204020203" pitchFamily="34" charset="0"/>
                <a:cs typeface="Nirmala UI" panose="020B0502040204020203" pitchFamily="34" charset="0"/>
              </a:rPr>
            </a:br>
            <a:endParaRPr lang="en-US" sz="4000" dirty="0">
              <a:solidFill>
                <a:srgbClr val="FFFFFF"/>
              </a:solidFill>
            </a:endParaRPr>
          </a:p>
        </p:txBody>
      </p:sp>
      <p:sp>
        <p:nvSpPr>
          <p:cNvPr id="5" name="Subtitle 4">
            <a:extLst>
              <a:ext uri="{FF2B5EF4-FFF2-40B4-BE49-F238E27FC236}">
                <a16:creationId xmlns:a16="http://schemas.microsoft.com/office/drawing/2014/main" id="{F3B6102D-05A4-274C-EA43-DADEB647516B}"/>
              </a:ext>
            </a:extLst>
          </p:cNvPr>
          <p:cNvSpPr>
            <a:spLocks noGrp="1"/>
          </p:cNvSpPr>
          <p:nvPr>
            <p:ph type="subTitle" idx="1"/>
          </p:nvPr>
        </p:nvSpPr>
        <p:spPr>
          <a:xfrm>
            <a:off x="565732" y="688600"/>
            <a:ext cx="3041803" cy="1655316"/>
          </a:xfrm>
        </p:spPr>
        <p:txBody>
          <a:bodyPr anchor="b">
            <a:noAutofit/>
          </a:bodyPr>
          <a:lstStyle/>
          <a:p>
            <a:pPr algn="l"/>
            <a:endPar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endParaRPr>
          </a:p>
          <a:p>
            <a:pPr algn="l"/>
            <a:endPar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endParaRPr>
          </a:p>
          <a:p>
            <a:pPr algn="r"/>
            <a:r>
              <a:rPr lang="mr-IN"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शालेय शिक्षकांसाठी संवाद कौशल्ये </a:t>
            </a:r>
            <a:endParaRPr lang="en-US"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r>
              <a:rPr lang="hi-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मॉडयूल</a:t>
            </a:r>
            <a:r>
              <a:rPr lang="en-IN" dirty="0">
                <a:solidFill>
                  <a:schemeClr val="bg1"/>
                </a:solidFill>
                <a:latin typeface="Nirmala UI" panose="020B0502040204020203" pitchFamily="34" charset="0"/>
                <a:ea typeface="Nirmala UI" panose="020B0502040204020203" pitchFamily="34" charset="0"/>
                <a:cs typeface="Nirmala UI" panose="020B0502040204020203" pitchFamily="34" charset="0"/>
              </a:rPr>
              <a:t> </a:t>
            </a:r>
            <a:r>
              <a:rPr lang="en-US" dirty="0">
                <a:solidFill>
                  <a:srgbClr val="FFFFFF"/>
                </a:solidFill>
                <a:latin typeface="Nirmala UI" panose="020B0502040204020203" pitchFamily="34" charset="0"/>
                <a:ea typeface="Nirmala UI" panose="020B0502040204020203" pitchFamily="34" charset="0"/>
                <a:cs typeface="Nirmala UI" panose="020B0502040204020203" pitchFamily="34" charset="0"/>
              </a:rPr>
              <a:t>1- </a:t>
            </a:r>
            <a:r>
              <a:rPr lang="hi-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सत्र </a:t>
            </a:r>
            <a:r>
              <a:rPr lang="en-US" dirty="0">
                <a:solidFill>
                  <a:schemeClr val="bg1"/>
                </a:solidFill>
                <a:latin typeface="Nirmala UI" panose="020B0502040204020203" pitchFamily="34" charset="0"/>
                <a:ea typeface="Nirmala UI" panose="020B0502040204020203" pitchFamily="34" charset="0"/>
                <a:cs typeface="Nirmala UI" panose="020B0502040204020203" pitchFamily="34" charset="0"/>
              </a:rPr>
              <a:t>4</a:t>
            </a:r>
            <a:r>
              <a:rPr lang="en-US" dirty="0">
                <a:solidFill>
                  <a:srgbClr val="FFFFFF"/>
                </a:solidFill>
                <a:latin typeface="Nirmala UI" panose="020B0502040204020203" pitchFamily="34" charset="0"/>
                <a:ea typeface="Nirmala UI" panose="020B0502040204020203" pitchFamily="34" charset="0"/>
                <a:cs typeface="Nirmala UI" panose="020B0502040204020203" pitchFamily="34" charset="0"/>
              </a:rPr>
              <a:t> </a:t>
            </a:r>
            <a:endParaRPr lang="en-IN"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a:p>
            <a:pPr algn="l"/>
            <a:endParaRPr lang="en-US" dirty="0">
              <a:solidFill>
                <a:srgbClr val="FFFFFF"/>
              </a:solidFill>
            </a:endParaRPr>
          </a:p>
        </p:txBody>
      </p:sp>
      <p:sp>
        <p:nvSpPr>
          <p:cNvPr id="7" name="Title 3">
            <a:extLst>
              <a:ext uri="{FF2B5EF4-FFF2-40B4-BE49-F238E27FC236}">
                <a16:creationId xmlns:a16="http://schemas.microsoft.com/office/drawing/2014/main" id="{9A305478-BD26-99FF-EDF6-1285134C31E3}"/>
              </a:ext>
            </a:extLst>
          </p:cNvPr>
          <p:cNvSpPr txBox="1">
            <a:spLocks/>
          </p:cNvSpPr>
          <p:nvPr/>
        </p:nvSpPr>
        <p:spPr>
          <a:xfrm>
            <a:off x="626472" y="274031"/>
            <a:ext cx="3052293" cy="210792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Subtitle 4">
            <a:extLst>
              <a:ext uri="{FF2B5EF4-FFF2-40B4-BE49-F238E27FC236}">
                <a16:creationId xmlns:a16="http://schemas.microsoft.com/office/drawing/2014/main" id="{994C54DC-5BE3-9C01-F9AA-531C084A0540}"/>
              </a:ext>
            </a:extLst>
          </p:cNvPr>
          <p:cNvSpPr txBox="1">
            <a:spLocks/>
          </p:cNvSpPr>
          <p:nvPr/>
        </p:nvSpPr>
        <p:spPr>
          <a:xfrm>
            <a:off x="545501" y="2746713"/>
            <a:ext cx="3214233" cy="138239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4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24" name="Picture 23">
            <a:extLst>
              <a:ext uri="{FF2B5EF4-FFF2-40B4-BE49-F238E27FC236}">
                <a16:creationId xmlns:a16="http://schemas.microsoft.com/office/drawing/2014/main" id="{76D28496-0FE1-C5B8-13EC-6D7258A08AB6}"/>
              </a:ext>
            </a:extLst>
          </p:cNvPr>
          <p:cNvPicPr>
            <a:picLocks noChangeAspect="1"/>
          </p:cNvPicPr>
          <p:nvPr/>
        </p:nvPicPr>
        <p:blipFill>
          <a:blip r:embed="rId3"/>
          <a:stretch>
            <a:fillRect/>
          </a:stretch>
        </p:blipFill>
        <p:spPr>
          <a:xfrm>
            <a:off x="5476180" y="55415"/>
            <a:ext cx="6715819" cy="6235266"/>
          </a:xfrm>
          <a:prstGeom prst="rect">
            <a:avLst/>
          </a:prstGeom>
          <a:effectLst>
            <a:outerShdw blurRad="63500" sx="102000" sy="102000" algn="ctr" rotWithShape="0">
              <a:prstClr val="black">
                <a:alpha val="40000"/>
              </a:prstClr>
            </a:outerShdw>
          </a:effectLst>
        </p:spPr>
      </p:pic>
      <p:grpSp>
        <p:nvGrpSpPr>
          <p:cNvPr id="46" name="Group 45">
            <a:extLst>
              <a:ext uri="{FF2B5EF4-FFF2-40B4-BE49-F238E27FC236}">
                <a16:creationId xmlns:a16="http://schemas.microsoft.com/office/drawing/2014/main" id="{ADD261E6-7CB3-ABCF-8576-B2251B8CAE21}"/>
              </a:ext>
            </a:extLst>
          </p:cNvPr>
          <p:cNvGrpSpPr/>
          <p:nvPr/>
        </p:nvGrpSpPr>
        <p:grpSpPr>
          <a:xfrm>
            <a:off x="5476180" y="4780509"/>
            <a:ext cx="6752713" cy="2069009"/>
            <a:chOff x="2783823" y="150357"/>
            <a:chExt cx="7168592" cy="2456386"/>
          </a:xfrm>
        </p:grpSpPr>
        <p:grpSp>
          <p:nvGrpSpPr>
            <p:cNvPr id="47" name="Group 46">
              <a:extLst>
                <a:ext uri="{FF2B5EF4-FFF2-40B4-BE49-F238E27FC236}">
                  <a16:creationId xmlns:a16="http://schemas.microsoft.com/office/drawing/2014/main" id="{270362B9-4CED-6B30-23CC-0EED1B79BBF2}"/>
                </a:ext>
              </a:extLst>
            </p:cNvPr>
            <p:cNvGrpSpPr/>
            <p:nvPr/>
          </p:nvGrpSpPr>
          <p:grpSpPr>
            <a:xfrm>
              <a:off x="2783823" y="150357"/>
              <a:ext cx="7168592" cy="2456386"/>
              <a:chOff x="2398542" y="1808841"/>
              <a:chExt cx="7168592" cy="2456386"/>
            </a:xfrm>
            <a:solidFill>
              <a:schemeClr val="bg1"/>
            </a:solidFill>
            <a:effectLst>
              <a:outerShdw blurRad="50800" dist="38100" dir="16200000" rotWithShape="0">
                <a:prstClr val="black">
                  <a:alpha val="40000"/>
                </a:prstClr>
              </a:outerShdw>
            </a:effectLst>
          </p:grpSpPr>
          <p:sp>
            <p:nvSpPr>
              <p:cNvPr id="52" name="Rectangle 51">
                <a:extLst>
                  <a:ext uri="{FF2B5EF4-FFF2-40B4-BE49-F238E27FC236}">
                    <a16:creationId xmlns:a16="http://schemas.microsoft.com/office/drawing/2014/main" id="{C12C495A-7C39-38FD-350E-7368E01EC977}"/>
                  </a:ext>
                </a:extLst>
              </p:cNvPr>
              <p:cNvSpPr/>
              <p:nvPr/>
            </p:nvSpPr>
            <p:spPr>
              <a:xfrm>
                <a:off x="2398542" y="2985067"/>
                <a:ext cx="7168592" cy="12801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ight Triangle 52">
                <a:extLst>
                  <a:ext uri="{FF2B5EF4-FFF2-40B4-BE49-F238E27FC236}">
                    <a16:creationId xmlns:a16="http://schemas.microsoft.com/office/drawing/2014/main" id="{22A374A5-82E6-5E8B-180B-F28622045E65}"/>
                  </a:ext>
                </a:extLst>
              </p:cNvPr>
              <p:cNvSpPr/>
              <p:nvPr/>
            </p:nvSpPr>
            <p:spPr>
              <a:xfrm flipH="1">
                <a:off x="6124135" y="1808841"/>
                <a:ext cx="2334394" cy="245367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C5A014FE-A0AA-3BD1-3AA3-51CBDCAEFCA7}"/>
                  </a:ext>
                </a:extLst>
              </p:cNvPr>
              <p:cNvSpPr/>
              <p:nvPr/>
            </p:nvSpPr>
            <p:spPr>
              <a:xfrm>
                <a:off x="8439373" y="1821273"/>
                <a:ext cx="1127761" cy="116487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blue and black logo&#10;&#10;Description automatically generated">
              <a:extLst>
                <a:ext uri="{FF2B5EF4-FFF2-40B4-BE49-F238E27FC236}">
                  <a16:creationId xmlns:a16="http://schemas.microsoft.com/office/drawing/2014/main" id="{C9ACCFC9-D166-074E-F435-DB21F75780CC}"/>
                </a:ext>
              </a:extLst>
            </p:cNvPr>
            <p:cNvPicPr>
              <a:picLocks noChangeAspect="1"/>
            </p:cNvPicPr>
            <p:nvPr/>
          </p:nvPicPr>
          <p:blipFill>
            <a:blip r:embed="rId4"/>
            <a:stretch>
              <a:fillRect/>
            </a:stretch>
          </p:blipFill>
          <p:spPr>
            <a:xfrm>
              <a:off x="4666062" y="1922121"/>
              <a:ext cx="1526945" cy="476767"/>
            </a:xfrm>
            <a:prstGeom prst="rect">
              <a:avLst/>
            </a:prstGeom>
          </p:spPr>
        </p:pic>
        <p:pic>
          <p:nvPicPr>
            <p:cNvPr id="49" name="Picture 48" descr="A logo with a child climbing up the stairs&#10;&#10;Description automatically generated">
              <a:extLst>
                <a:ext uri="{FF2B5EF4-FFF2-40B4-BE49-F238E27FC236}">
                  <a16:creationId xmlns:a16="http://schemas.microsoft.com/office/drawing/2014/main" id="{C3286057-626D-DE81-87E3-19A0394B974C}"/>
                </a:ext>
              </a:extLst>
            </p:cNvPr>
            <p:cNvPicPr>
              <a:picLocks noChangeAspect="1"/>
            </p:cNvPicPr>
            <p:nvPr/>
          </p:nvPicPr>
          <p:blipFill>
            <a:blip r:embed="rId5"/>
            <a:stretch>
              <a:fillRect/>
            </a:stretch>
          </p:blipFill>
          <p:spPr>
            <a:xfrm>
              <a:off x="3051764" y="1922121"/>
              <a:ext cx="1346357" cy="514785"/>
            </a:xfrm>
            <a:prstGeom prst="rect">
              <a:avLst/>
            </a:prstGeom>
          </p:spPr>
        </p:pic>
        <p:pic>
          <p:nvPicPr>
            <p:cNvPr id="50" name="Picture 49" descr="A blue text on a black background&#10;&#10;Description automatically generated">
              <a:extLst>
                <a:ext uri="{FF2B5EF4-FFF2-40B4-BE49-F238E27FC236}">
                  <a16:creationId xmlns:a16="http://schemas.microsoft.com/office/drawing/2014/main" id="{2DA4A7E1-CA29-8E2C-1453-869564C40660}"/>
                </a:ext>
              </a:extLst>
            </p:cNvPr>
            <p:cNvPicPr>
              <a:picLocks noChangeAspect="1"/>
            </p:cNvPicPr>
            <p:nvPr/>
          </p:nvPicPr>
          <p:blipFill>
            <a:blip r:embed="rId6"/>
            <a:stretch>
              <a:fillRect/>
            </a:stretch>
          </p:blipFill>
          <p:spPr>
            <a:xfrm>
              <a:off x="6524292" y="1751922"/>
              <a:ext cx="1330580" cy="718513"/>
            </a:xfrm>
            <a:prstGeom prst="rect">
              <a:avLst/>
            </a:prstGeom>
          </p:spPr>
        </p:pic>
        <p:pic>
          <p:nvPicPr>
            <p:cNvPr id="51" name="Picture 50">
              <a:extLst>
                <a:ext uri="{FF2B5EF4-FFF2-40B4-BE49-F238E27FC236}">
                  <a16:creationId xmlns:a16="http://schemas.microsoft.com/office/drawing/2014/main" id="{A4D7B1DF-2854-A66D-F54B-6DC4E46BAFC3}"/>
                </a:ext>
              </a:extLst>
            </p:cNvPr>
            <p:cNvPicPr>
              <a:picLocks noChangeAspect="1"/>
            </p:cNvPicPr>
            <p:nvPr/>
          </p:nvPicPr>
          <p:blipFill>
            <a:blip r:embed="rId7"/>
            <a:stretch>
              <a:fillRect/>
            </a:stretch>
          </p:blipFill>
          <p:spPr>
            <a:xfrm>
              <a:off x="8311738" y="454577"/>
              <a:ext cx="1640677" cy="2128237"/>
            </a:xfrm>
            <a:prstGeom prst="rect">
              <a:avLst/>
            </a:prstGeom>
          </p:spPr>
        </p:pic>
      </p:grpSp>
      <p:sp>
        <p:nvSpPr>
          <p:cNvPr id="2" name="Subtitle 4">
            <a:extLst>
              <a:ext uri="{FF2B5EF4-FFF2-40B4-BE49-F238E27FC236}">
                <a16:creationId xmlns:a16="http://schemas.microsoft.com/office/drawing/2014/main" id="{2BB7C277-314F-A427-C68C-CCEF33E22EC7}"/>
              </a:ext>
            </a:extLst>
          </p:cNvPr>
          <p:cNvSpPr txBox="1">
            <a:spLocks/>
          </p:cNvSpPr>
          <p:nvPr/>
        </p:nvSpPr>
        <p:spPr>
          <a:xfrm>
            <a:off x="196651" y="-131683"/>
            <a:ext cx="3214233" cy="138239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904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vert="horz" lIns="91440" tIns="45720" rIns="91440" bIns="45720" rtlCol="0" anchor="ctr">
            <a:normAutofit/>
          </a:bodyPr>
          <a:lstStyle/>
          <a:p>
            <a:r>
              <a:rPr lang="mr-IN" sz="4000" b="1" kern="1200" dirty="0">
                <a:solidFill>
                  <a:srgbClr val="FFFFFF"/>
                </a:solidFill>
                <a:latin typeface="+mj-lt"/>
                <a:ea typeface="+mj-ea"/>
                <a:cs typeface="+mj-cs"/>
              </a:rPr>
              <a:t>आयएफए गोळी कशी घ्यावी</a:t>
            </a:r>
            <a:r>
              <a:rPr lang="en-US" sz="4000" b="1" kern="1200" dirty="0">
                <a:solidFill>
                  <a:srgbClr val="FFFFFF"/>
                </a:solidFill>
                <a:latin typeface="+mj-lt"/>
                <a:ea typeface="+mj-ea"/>
                <a:cs typeface="+mj-cs"/>
              </a:rPr>
              <a:t>!</a:t>
            </a:r>
            <a:endParaRPr lang="en-US" sz="4000" kern="1200" dirty="0">
              <a:solidFill>
                <a:srgbClr val="FFFFFF"/>
              </a:solidFill>
              <a:latin typeface="+mj-lt"/>
              <a:ea typeface="+mj-ea"/>
              <a:cs typeface="+mj-cs"/>
            </a:endParaRPr>
          </a:p>
        </p:txBody>
      </p:sp>
      <p:sp>
        <p:nvSpPr>
          <p:cNvPr id="3" name="Text Placeholder 2"/>
          <p:cNvSpPr>
            <a:spLocks/>
          </p:cNvSpPr>
          <p:nvPr/>
        </p:nvSpPr>
        <p:spPr>
          <a:xfrm>
            <a:off x="1448940" y="2112579"/>
            <a:ext cx="4570407" cy="457784"/>
          </a:xfrm>
          <a:prstGeom prst="rect">
            <a:avLst/>
          </a:prstGeom>
          <a:solidFill>
            <a:schemeClr val="accent6"/>
          </a:solidFill>
        </p:spPr>
        <p:txBody>
          <a:bodyPr/>
          <a:lstStyle/>
          <a:p>
            <a:pPr defTabSz="804672"/>
            <a:r>
              <a:rPr lang="mr-IN" sz="2400" b="1" dirty="0">
                <a:solidFill>
                  <a:schemeClr val="bg1"/>
                </a:solidFill>
              </a:rPr>
              <a:t>हे करा </a:t>
            </a:r>
            <a:endParaRPr lang="en-IN" sz="3200" b="1" dirty="0">
              <a:solidFill>
                <a:schemeClr val="bg1"/>
              </a:solidFill>
            </a:endParaRPr>
          </a:p>
        </p:txBody>
      </p:sp>
      <p:sp>
        <p:nvSpPr>
          <p:cNvPr id="4" name="Content Placeholder 3"/>
          <p:cNvSpPr>
            <a:spLocks/>
          </p:cNvSpPr>
          <p:nvPr/>
        </p:nvSpPr>
        <p:spPr>
          <a:xfrm>
            <a:off x="1448940" y="2570363"/>
            <a:ext cx="4570407" cy="3264979"/>
          </a:xfrm>
          <a:prstGeom prst="rect">
            <a:avLst/>
          </a:prstGeom>
        </p:spPr>
        <p:txBody>
          <a:bodyPr>
            <a:normAutofit/>
          </a:bodyPr>
          <a:lstStyle/>
          <a:p>
            <a:pPr marL="342900" indent="-342900" defTabSz="804672">
              <a:buFont typeface="Arial" panose="020B0604020202020204" pitchFamily="34" charset="0"/>
              <a:buChar char="•"/>
            </a:pPr>
            <a:endParaRPr lang="mr-IN" sz="2112" kern="1200" dirty="0">
              <a:solidFill>
                <a:schemeClr val="tx1"/>
              </a:solidFill>
              <a:latin typeface="+mn-lt"/>
              <a:ea typeface="+mn-ea"/>
              <a:cs typeface="+mn-cs"/>
            </a:endParaRPr>
          </a:p>
          <a:p>
            <a:pPr marL="342900" indent="-342900" defTabSz="804672">
              <a:buFont typeface="Arial" panose="020B0604020202020204" pitchFamily="34" charset="0"/>
              <a:buChar char="•"/>
            </a:pPr>
            <a:r>
              <a:rPr lang="mr-IN" sz="2112" dirty="0"/>
              <a:t>जेवणानंतर एक तासांने गोळी घ्या </a:t>
            </a:r>
          </a:p>
          <a:p>
            <a:pPr marL="342900" indent="-342900" defTabSz="804672">
              <a:buFont typeface="Arial" panose="020B0604020202020204" pitchFamily="34" charset="0"/>
              <a:buChar char="•"/>
            </a:pPr>
            <a:r>
              <a:rPr lang="mr-IN" sz="2112" dirty="0"/>
              <a:t>पूर्ण गोळी गिळा </a:t>
            </a:r>
          </a:p>
          <a:p>
            <a:pPr marL="342900" indent="-342900" defTabSz="804672">
              <a:buFont typeface="Arial" panose="020B0604020202020204" pitchFamily="34" charset="0"/>
              <a:buChar char="•"/>
            </a:pPr>
            <a:r>
              <a:rPr lang="mr-IN" sz="2112" dirty="0"/>
              <a:t>गोळी किमान एक ग्लास पाण्यासोबत घ्या </a:t>
            </a:r>
          </a:p>
          <a:p>
            <a:pPr marL="342900" indent="-342900" defTabSz="804672">
              <a:buFont typeface="Arial" panose="020B0604020202020204" pitchFamily="34" charset="0"/>
              <a:buChar char="•"/>
            </a:pPr>
            <a:r>
              <a:rPr lang="mr-IN" sz="2112" dirty="0"/>
              <a:t>शक्य असल्यास गोळी लिंबू पाण्यासोबत घ्या त्याने गोळीतील लोह शोषून घेण्यास शरीराला मदत होईल   </a:t>
            </a:r>
          </a:p>
          <a:p>
            <a:pPr marL="342900" indent="-342900" defTabSz="804672">
              <a:buFont typeface="Arial" panose="020B0604020202020204" pitchFamily="34" charset="0"/>
              <a:buChar char="•"/>
            </a:pPr>
            <a:endParaRPr lang="mr-IN" sz="2112" kern="1200" dirty="0">
              <a:solidFill>
                <a:schemeClr val="tx1"/>
              </a:solidFill>
              <a:latin typeface="+mn-lt"/>
              <a:ea typeface="+mn-ea"/>
              <a:cs typeface="+mn-cs"/>
            </a:endParaRPr>
          </a:p>
          <a:p>
            <a:pPr defTabSz="804672"/>
            <a:endParaRPr lang="mr-IN" sz="2112" dirty="0"/>
          </a:p>
          <a:p>
            <a:pPr defTabSz="804672"/>
            <a:endParaRPr lang="mr-IN" sz="2112" kern="1200" dirty="0">
              <a:solidFill>
                <a:schemeClr val="tx1"/>
              </a:solidFill>
              <a:latin typeface="+mn-lt"/>
              <a:ea typeface="+mn-ea"/>
              <a:cs typeface="+mn-cs"/>
            </a:endParaRPr>
          </a:p>
        </p:txBody>
      </p:sp>
      <p:sp>
        <p:nvSpPr>
          <p:cNvPr id="5" name="Text Placeholder 4"/>
          <p:cNvSpPr>
            <a:spLocks/>
          </p:cNvSpPr>
          <p:nvPr/>
        </p:nvSpPr>
        <p:spPr>
          <a:xfrm>
            <a:off x="6174086" y="2112579"/>
            <a:ext cx="4592915" cy="457784"/>
          </a:xfrm>
          <a:prstGeom prst="rect">
            <a:avLst/>
          </a:prstGeom>
          <a:solidFill>
            <a:srgbClr val="FF0000"/>
          </a:solidFill>
        </p:spPr>
        <p:txBody>
          <a:bodyPr/>
          <a:lstStyle/>
          <a:p>
            <a:pPr defTabSz="804672"/>
            <a:r>
              <a:rPr lang="mr-IN" sz="2400" b="1" dirty="0">
                <a:solidFill>
                  <a:schemeClr val="bg1"/>
                </a:solidFill>
              </a:rPr>
              <a:t>हे करू नका </a:t>
            </a:r>
            <a:endParaRPr lang="en-IN" sz="3200" b="1" dirty="0">
              <a:solidFill>
                <a:schemeClr val="bg1"/>
              </a:solidFill>
            </a:endParaRPr>
          </a:p>
        </p:txBody>
      </p:sp>
      <p:sp>
        <p:nvSpPr>
          <p:cNvPr id="6" name="Content Placeholder 5"/>
          <p:cNvSpPr>
            <a:spLocks/>
          </p:cNvSpPr>
          <p:nvPr/>
        </p:nvSpPr>
        <p:spPr>
          <a:xfrm>
            <a:off x="6017915" y="2570363"/>
            <a:ext cx="5097389" cy="3735021"/>
          </a:xfrm>
          <a:prstGeom prst="rect">
            <a:avLst/>
          </a:prstGeom>
        </p:spPr>
        <p:txBody>
          <a:bodyPr>
            <a:normAutofit fontScale="92500" lnSpcReduction="10000"/>
          </a:bodyPr>
          <a:lstStyle/>
          <a:p>
            <a:pPr marL="342900" indent="-342900" defTabSz="804672">
              <a:buFont typeface="Arial" panose="020B0604020202020204" pitchFamily="34" charset="0"/>
              <a:buChar char="•"/>
            </a:pPr>
            <a:endParaRPr lang="mr-IN" sz="2112" kern="1200" dirty="0">
              <a:solidFill>
                <a:schemeClr val="tx1"/>
              </a:solidFill>
              <a:latin typeface="+mn-lt"/>
              <a:ea typeface="+mn-ea"/>
              <a:cs typeface="+mn-cs"/>
            </a:endParaRPr>
          </a:p>
          <a:p>
            <a:pPr marL="342900" indent="-342900" defTabSz="804672">
              <a:buFont typeface="Arial" panose="020B0604020202020204" pitchFamily="34" charset="0"/>
              <a:buChar char="•"/>
            </a:pPr>
            <a:r>
              <a:rPr lang="mr-IN" sz="2112" dirty="0"/>
              <a:t>गोळी उपाशीपोटी घेऊ नका </a:t>
            </a:r>
          </a:p>
          <a:p>
            <a:pPr marL="342900" indent="-342900" defTabSz="804672">
              <a:buFont typeface="Arial" panose="020B0604020202020204" pitchFamily="34" charset="0"/>
              <a:buChar char="•"/>
            </a:pPr>
            <a:r>
              <a:rPr lang="mr-IN" sz="2112" kern="1200" dirty="0">
                <a:solidFill>
                  <a:schemeClr val="tx1"/>
                </a:solidFill>
                <a:latin typeface="+mn-lt"/>
                <a:ea typeface="+mn-ea"/>
                <a:cs typeface="+mn-cs"/>
              </a:rPr>
              <a:t>गोळी घेतल्यानंतर एक तास चहा कॉफी </a:t>
            </a:r>
          </a:p>
          <a:p>
            <a:pPr marL="342900" indent="-342900" defTabSz="804672">
              <a:buFont typeface="Arial" panose="020B0604020202020204" pitchFamily="34" charset="0"/>
              <a:buChar char="•"/>
            </a:pPr>
            <a:r>
              <a:rPr lang="mr-IN" sz="2112" kern="1200" dirty="0">
                <a:solidFill>
                  <a:schemeClr val="tx1"/>
                </a:solidFill>
                <a:latin typeface="+mn-lt"/>
                <a:ea typeface="+mn-ea"/>
                <a:cs typeface="+mn-cs"/>
              </a:rPr>
              <a:t>घेऊ नका </a:t>
            </a:r>
          </a:p>
          <a:p>
            <a:pPr marL="342900" indent="-342900" defTabSz="804672">
              <a:buFont typeface="Arial" panose="020B0604020202020204" pitchFamily="34" charset="0"/>
              <a:buChar char="•"/>
            </a:pPr>
            <a:r>
              <a:rPr lang="mr-IN" sz="2112" kern="1200" dirty="0">
                <a:solidFill>
                  <a:schemeClr val="tx1"/>
                </a:solidFill>
                <a:latin typeface="+mn-lt"/>
                <a:ea typeface="+mn-ea"/>
                <a:cs typeface="+mn-cs"/>
              </a:rPr>
              <a:t>गोळी चाऊ नका चघळू नका किंवा तोडून घेऊ नका </a:t>
            </a:r>
          </a:p>
          <a:p>
            <a:pPr marL="342900" indent="-342900" defTabSz="804672">
              <a:buFont typeface="Arial" panose="020B0604020202020204" pitchFamily="34" charset="0"/>
              <a:buChar char="•"/>
            </a:pPr>
            <a:r>
              <a:rPr lang="mr-IN" sz="2112" kern="1200" dirty="0">
                <a:solidFill>
                  <a:schemeClr val="tx1"/>
                </a:solidFill>
                <a:latin typeface="+mn-lt"/>
                <a:ea typeface="+mn-ea"/>
                <a:cs typeface="+mn-cs"/>
              </a:rPr>
              <a:t>जर तुम्हाला जुलाब होत असतील, ताप किंवा सर्दी खोकला असेल किंवा बरे वाटत नसेल तर गोळी घेऊ नका </a:t>
            </a:r>
          </a:p>
          <a:p>
            <a:pPr marL="342900" indent="-342900" defTabSz="804672">
              <a:buFont typeface="Arial" panose="020B0604020202020204" pitchFamily="34" charset="0"/>
              <a:buChar char="•"/>
            </a:pPr>
            <a:r>
              <a:rPr lang="mr-IN" sz="2112" dirty="0"/>
              <a:t>कॅल्शियम ची गोळी आयएफए गोळी सोबत घेऊ नये </a:t>
            </a:r>
          </a:p>
          <a:p>
            <a:pPr marL="342900" indent="-342900" defTabSz="804672">
              <a:buFont typeface="Arial" panose="020B0604020202020204" pitchFamily="34" charset="0"/>
              <a:buChar char="•"/>
            </a:pPr>
            <a:r>
              <a:rPr lang="mr-IN" sz="2112" kern="1200" dirty="0">
                <a:solidFill>
                  <a:schemeClr val="tx1"/>
                </a:solidFill>
                <a:latin typeface="+mn-lt"/>
                <a:ea typeface="+mn-ea"/>
                <a:cs typeface="+mn-cs"/>
              </a:rPr>
              <a:t>गोळी दुध सोबत घेऊ नये </a:t>
            </a:r>
          </a:p>
          <a:p>
            <a:pPr defTabSz="804672"/>
            <a:r>
              <a:rPr lang="en-US" sz="1584" kern="1200" dirty="0">
                <a:solidFill>
                  <a:schemeClr val="tx1"/>
                </a:solidFill>
                <a:latin typeface="+mn-lt"/>
                <a:ea typeface="+mn-ea"/>
                <a:cs typeface="+mn-cs"/>
              </a:rPr>
              <a:t>						</a:t>
            </a:r>
            <a:endParaRPr lang="en-IN" sz="2112" kern="1200" dirty="0">
              <a:solidFill>
                <a:schemeClr val="tx1"/>
              </a:solidFill>
              <a:latin typeface="+mn-lt"/>
              <a:ea typeface="+mn-ea"/>
              <a:cs typeface="+mn-cs"/>
            </a:endParaRPr>
          </a:p>
          <a:p>
            <a:endParaRPr lang="en-IN" sz="2400" dirty="0"/>
          </a:p>
        </p:txBody>
      </p:sp>
    </p:spTree>
    <p:extLst>
      <p:ext uri="{BB962C8B-B14F-4D97-AF65-F5344CB8AC3E}">
        <p14:creationId xmlns:p14="http://schemas.microsoft.com/office/powerpoint/2010/main" val="249710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817E1F8-D5FD-679A-52A4-E223945F2D37}"/>
              </a:ext>
            </a:extLst>
          </p:cNvPr>
          <p:cNvSpPr>
            <a:spLocks noGrp="1"/>
          </p:cNvSpPr>
          <p:nvPr>
            <p:ph type="title"/>
          </p:nvPr>
        </p:nvSpPr>
        <p:spPr>
          <a:xfrm>
            <a:off x="1043631" y="809898"/>
            <a:ext cx="10173010" cy="1554480"/>
          </a:xfrm>
        </p:spPr>
        <p:txBody>
          <a:bodyPr anchor="ctr">
            <a:normAutofit fontScale="90000"/>
          </a:bodyPr>
          <a:lstStyle/>
          <a:p>
            <a:r>
              <a:rPr lang="mr-IN" sz="4800" dirty="0"/>
              <a:t>आयएफए गोळी घेतल्यावर होणारे सौम्य त्रास </a:t>
            </a:r>
            <a:br>
              <a:rPr lang="mr-IN" sz="4800" dirty="0"/>
            </a:br>
            <a:endParaRPr lang="en-US" sz="4800" dirty="0"/>
          </a:p>
        </p:txBody>
      </p:sp>
      <p:cxnSp>
        <p:nvCxnSpPr>
          <p:cNvPr id="34" name="Straight Connector 3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a:extLst>
              <a:ext uri="{FF2B5EF4-FFF2-40B4-BE49-F238E27FC236}">
                <a16:creationId xmlns:a16="http://schemas.microsoft.com/office/drawing/2014/main" id="{152FB9BA-ED56-B1E2-2F87-900341030866}"/>
              </a:ext>
            </a:extLst>
          </p:cNvPr>
          <p:cNvGraphicFramePr>
            <a:graphicFrameLocks noGrp="1"/>
          </p:cNvGraphicFramePr>
          <p:nvPr>
            <p:ph idx="1"/>
            <p:extLst>
              <p:ext uri="{D42A27DB-BD31-4B8C-83A1-F6EECF244321}">
                <p14:modId xmlns:p14="http://schemas.microsoft.com/office/powerpoint/2010/main" val="1401386443"/>
              </p:ext>
            </p:extLst>
          </p:nvPr>
        </p:nvGraphicFramePr>
        <p:xfrm>
          <a:off x="904602" y="3088013"/>
          <a:ext cx="10378440" cy="3068919"/>
        </p:xfrm>
        <a:graphic>
          <a:graphicData uri="http://schemas.openxmlformats.org/drawingml/2006/table">
            <a:tbl>
              <a:tblPr firstRow="1" bandRow="1">
                <a:tableStyleId>{3B4B98B0-60AC-42C2-AFA5-B58CD77FA1E5}</a:tableStyleId>
              </a:tblPr>
              <a:tblGrid>
                <a:gridCol w="3253527">
                  <a:extLst>
                    <a:ext uri="{9D8B030D-6E8A-4147-A177-3AD203B41FA5}">
                      <a16:colId xmlns:a16="http://schemas.microsoft.com/office/drawing/2014/main" val="3901579283"/>
                    </a:ext>
                  </a:extLst>
                </a:gridCol>
                <a:gridCol w="7124913">
                  <a:extLst>
                    <a:ext uri="{9D8B030D-6E8A-4147-A177-3AD203B41FA5}">
                      <a16:colId xmlns:a16="http://schemas.microsoft.com/office/drawing/2014/main" val="628362777"/>
                    </a:ext>
                  </a:extLst>
                </a:gridCol>
              </a:tblGrid>
              <a:tr h="454047">
                <a:tc>
                  <a:txBody>
                    <a:bodyPr/>
                    <a:lstStyle/>
                    <a:p>
                      <a:r>
                        <a:rPr lang="mr-IN" sz="2300" dirty="0"/>
                        <a:t>त्रास </a:t>
                      </a:r>
                      <a:endParaRPr lang="en-US" sz="2300" dirty="0"/>
                    </a:p>
                  </a:txBody>
                  <a:tcPr marL="74945" marR="74945" marT="37472" marB="37472"/>
                </a:tc>
                <a:tc>
                  <a:txBody>
                    <a:bodyPr/>
                    <a:lstStyle/>
                    <a:p>
                      <a:r>
                        <a:rPr lang="mr-IN" sz="2300" dirty="0"/>
                        <a:t>काय करावे </a:t>
                      </a:r>
                      <a:endParaRPr lang="en-US" sz="2300" dirty="0"/>
                    </a:p>
                  </a:txBody>
                  <a:tcPr marL="74945" marR="74945" marT="37472" marB="37472"/>
                </a:tc>
                <a:extLst>
                  <a:ext uri="{0D108BD9-81ED-4DB2-BD59-A6C34878D82A}">
                    <a16:rowId xmlns:a16="http://schemas.microsoft.com/office/drawing/2014/main" val="3230498825"/>
                  </a:ext>
                </a:extLst>
              </a:tr>
              <a:tr h="454047">
                <a:tc>
                  <a:txBody>
                    <a:bodyPr/>
                    <a:lstStyle/>
                    <a:p>
                      <a:r>
                        <a:rPr lang="en-US" sz="2300" dirty="0"/>
                        <a:t>1. </a:t>
                      </a:r>
                      <a:r>
                        <a:rPr lang="mr-IN" sz="2300" dirty="0"/>
                        <a:t>बद्धकोष्ठता</a:t>
                      </a:r>
                      <a:endParaRPr lang="en-US" sz="2300" dirty="0"/>
                    </a:p>
                  </a:txBody>
                  <a:tcPr marL="74945" marR="74945" marT="37472" marB="37472"/>
                </a:tc>
                <a:tc>
                  <a:txBody>
                    <a:bodyPr/>
                    <a:lstStyle/>
                    <a:p>
                      <a:r>
                        <a:rPr lang="mr-IN" sz="2300" dirty="0"/>
                        <a:t>गोळी नेहेमी एक ग्लास पाण्यासोबत घ्यावी</a:t>
                      </a:r>
                      <a:endParaRPr lang="en-US" sz="2300" dirty="0"/>
                    </a:p>
                  </a:txBody>
                  <a:tcPr marL="74945" marR="74945" marT="37472" marB="37472"/>
                </a:tc>
                <a:extLst>
                  <a:ext uri="{0D108BD9-81ED-4DB2-BD59-A6C34878D82A}">
                    <a16:rowId xmlns:a16="http://schemas.microsoft.com/office/drawing/2014/main" val="2598599146"/>
                  </a:ext>
                </a:extLst>
              </a:tr>
              <a:tr h="454047">
                <a:tc>
                  <a:txBody>
                    <a:bodyPr/>
                    <a:lstStyle/>
                    <a:p>
                      <a:r>
                        <a:rPr lang="en-US" sz="2300" dirty="0"/>
                        <a:t>2. </a:t>
                      </a:r>
                      <a:r>
                        <a:rPr lang="mr-IN" sz="2300" dirty="0"/>
                        <a:t>मळमळणे</a:t>
                      </a:r>
                      <a:endParaRPr lang="en-US" sz="2300" dirty="0"/>
                    </a:p>
                  </a:txBody>
                  <a:tcPr marL="74945" marR="74945" marT="37472" marB="37472"/>
                </a:tc>
                <a:tc>
                  <a:txBody>
                    <a:bodyPr/>
                    <a:lstStyle/>
                    <a:p>
                      <a:r>
                        <a:rPr lang="mr-IN" sz="2300" dirty="0"/>
                        <a:t>गोळी जेवणानंतर एक तासाने घ्यावी</a:t>
                      </a:r>
                      <a:endParaRPr lang="en-US" sz="2300" dirty="0"/>
                    </a:p>
                  </a:txBody>
                  <a:tcPr marL="74945" marR="74945" marT="37472" marB="37472"/>
                </a:tc>
                <a:extLst>
                  <a:ext uri="{0D108BD9-81ED-4DB2-BD59-A6C34878D82A}">
                    <a16:rowId xmlns:a16="http://schemas.microsoft.com/office/drawing/2014/main" val="17333577"/>
                  </a:ext>
                </a:extLst>
              </a:tr>
              <a:tr h="454047">
                <a:tc>
                  <a:txBody>
                    <a:bodyPr/>
                    <a:lstStyle/>
                    <a:p>
                      <a:r>
                        <a:rPr lang="en-US" sz="2300" dirty="0"/>
                        <a:t>3. </a:t>
                      </a:r>
                      <a:r>
                        <a:rPr lang="mr-IN" sz="2300" dirty="0"/>
                        <a:t>चक्कर येणे </a:t>
                      </a:r>
                      <a:endParaRPr lang="en-US" sz="2300" dirty="0"/>
                    </a:p>
                  </a:txBody>
                  <a:tcPr marL="74945" marR="74945" marT="37472" marB="37472"/>
                </a:tc>
                <a:tc>
                  <a:txBody>
                    <a:bodyPr/>
                    <a:lstStyle/>
                    <a:p>
                      <a:r>
                        <a:rPr lang="mr-IN" sz="2300" dirty="0"/>
                        <a:t>गोळी नेहेमी एक ग्लास पाण्यासोबत घ्यावी</a:t>
                      </a:r>
                      <a:endParaRPr lang="en-US" sz="2300" dirty="0"/>
                    </a:p>
                  </a:txBody>
                  <a:tcPr marL="74945" marR="74945" marT="37472" marB="37472"/>
                </a:tc>
                <a:extLst>
                  <a:ext uri="{0D108BD9-81ED-4DB2-BD59-A6C34878D82A}">
                    <a16:rowId xmlns:a16="http://schemas.microsoft.com/office/drawing/2014/main" val="4006122853"/>
                  </a:ext>
                </a:extLst>
              </a:tr>
              <a:tr h="454047">
                <a:tc>
                  <a:txBody>
                    <a:bodyPr/>
                    <a:lstStyle/>
                    <a:p>
                      <a:r>
                        <a:rPr lang="en-US" sz="2300" dirty="0"/>
                        <a:t>4. </a:t>
                      </a:r>
                      <a:r>
                        <a:rPr lang="mr-IN" sz="2300" dirty="0"/>
                        <a:t>पोटात दुखणे </a:t>
                      </a:r>
                      <a:endParaRPr lang="en-US" sz="2300" dirty="0"/>
                    </a:p>
                  </a:txBody>
                  <a:tcPr marL="74945" marR="74945" marT="37472" marB="37472"/>
                </a:tc>
                <a:tc>
                  <a:txBody>
                    <a:bodyPr/>
                    <a:lstStyle/>
                    <a:p>
                      <a:r>
                        <a:rPr lang="mr-IN" sz="2300" dirty="0"/>
                        <a:t>गोळी नेहेमी एक ग्लास पाण्यासोबत घ्यावी</a:t>
                      </a:r>
                      <a:endParaRPr lang="en-US" sz="2300" dirty="0"/>
                    </a:p>
                  </a:txBody>
                  <a:tcPr marL="74945" marR="74945" marT="37472" marB="37472"/>
                </a:tc>
                <a:extLst>
                  <a:ext uri="{0D108BD9-81ED-4DB2-BD59-A6C34878D82A}">
                    <a16:rowId xmlns:a16="http://schemas.microsoft.com/office/drawing/2014/main" val="3702124378"/>
                  </a:ext>
                </a:extLst>
              </a:tr>
              <a:tr h="798684">
                <a:tc>
                  <a:txBody>
                    <a:bodyPr/>
                    <a:lstStyle/>
                    <a:p>
                      <a:r>
                        <a:rPr lang="en-US" sz="2300" dirty="0"/>
                        <a:t>5. </a:t>
                      </a:r>
                      <a:r>
                        <a:rPr lang="mr-IN" sz="2300" dirty="0"/>
                        <a:t>काळी विष्ठा </a:t>
                      </a:r>
                      <a:endParaRPr lang="en-US" sz="2300" dirty="0"/>
                    </a:p>
                  </a:txBody>
                  <a:tcPr marL="74945" marR="74945" marT="37472" marB="37472"/>
                </a:tc>
                <a:tc>
                  <a:txBody>
                    <a:bodyPr/>
                    <a:lstStyle/>
                    <a:p>
                      <a:r>
                        <a:rPr lang="mr-IN" sz="2300" dirty="0"/>
                        <a:t>काहीही करायची गरज नाही, गोळीतील लोह शरीरात शोषले गेल्याचे ते लक्षण आहे. </a:t>
                      </a:r>
                      <a:endParaRPr lang="en-US" sz="2300" dirty="0"/>
                    </a:p>
                  </a:txBody>
                  <a:tcPr marL="74945" marR="74945" marT="37472" marB="37472"/>
                </a:tc>
                <a:extLst>
                  <a:ext uri="{0D108BD9-81ED-4DB2-BD59-A6C34878D82A}">
                    <a16:rowId xmlns:a16="http://schemas.microsoft.com/office/drawing/2014/main" val="2567491498"/>
                  </a:ext>
                </a:extLst>
              </a:tr>
            </a:tbl>
          </a:graphicData>
        </a:graphic>
      </p:graphicFrame>
    </p:spTree>
    <p:extLst>
      <p:ext uri="{BB962C8B-B14F-4D97-AF65-F5344CB8AC3E}">
        <p14:creationId xmlns:p14="http://schemas.microsoft.com/office/powerpoint/2010/main" val="3311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DB07E-CFF7-382F-0344-0D5A93C6D56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mr-IN" sz="3700" kern="1200" dirty="0">
                <a:solidFill>
                  <a:schemeClr val="tx1"/>
                </a:solidFill>
                <a:latin typeface="+mj-lt"/>
                <a:ea typeface="+mj-ea"/>
                <a:cs typeface="+mj-cs"/>
              </a:rPr>
              <a:t>पोषण आणि</a:t>
            </a:r>
            <a:br>
              <a:rPr lang="mr-IN" sz="3700" kern="1200" dirty="0">
                <a:solidFill>
                  <a:schemeClr val="tx1"/>
                </a:solidFill>
                <a:latin typeface="+mj-lt"/>
                <a:ea typeface="+mj-ea"/>
                <a:cs typeface="+mj-cs"/>
              </a:rPr>
            </a:br>
            <a:r>
              <a:rPr lang="mr-IN" sz="3700" kern="1200" dirty="0">
                <a:solidFill>
                  <a:schemeClr val="tx1"/>
                </a:solidFill>
                <a:latin typeface="+mj-lt"/>
                <a:ea typeface="+mj-ea"/>
                <a:cs typeface="+mj-cs"/>
              </a:rPr>
              <a:t>अन्नघटकांचा </a:t>
            </a:r>
            <a:br>
              <a:rPr lang="mr-IN" sz="3700" kern="1200" dirty="0">
                <a:solidFill>
                  <a:schemeClr val="tx1"/>
                </a:solidFill>
                <a:latin typeface="+mj-lt"/>
                <a:ea typeface="+mj-ea"/>
                <a:cs typeface="+mj-cs"/>
              </a:rPr>
            </a:br>
            <a:r>
              <a:rPr lang="mr-IN" sz="3700" kern="1200" dirty="0">
                <a:solidFill>
                  <a:schemeClr val="tx1"/>
                </a:solidFill>
                <a:latin typeface="+mj-lt"/>
                <a:ea typeface="+mj-ea"/>
                <a:cs typeface="+mj-cs"/>
              </a:rPr>
              <a:t>समूह</a:t>
            </a:r>
            <a:endParaRPr lang="en-US" sz="3700" kern="1200" dirty="0">
              <a:solidFill>
                <a:schemeClr val="tx1"/>
              </a:solidFill>
              <a:latin typeface="+mj-lt"/>
              <a:ea typeface="+mj-ea"/>
              <a:cs typeface="+mj-cs"/>
            </a:endParaRPr>
          </a:p>
        </p:txBody>
      </p:sp>
      <p:sp>
        <p:nvSpPr>
          <p:cNvPr id="25" name="Rectangle 2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89D7BE15-3C17-8595-2147-A416821403F0}"/>
              </a:ext>
            </a:extLst>
          </p:cNvPr>
          <p:cNvGraphicFramePr>
            <a:graphicFrameLocks noGrp="1"/>
          </p:cNvGraphicFramePr>
          <p:nvPr>
            <p:extLst>
              <p:ext uri="{D42A27DB-BD31-4B8C-83A1-F6EECF244321}">
                <p14:modId xmlns:p14="http://schemas.microsoft.com/office/powerpoint/2010/main" val="1493352797"/>
              </p:ext>
            </p:extLst>
          </p:nvPr>
        </p:nvGraphicFramePr>
        <p:xfrm>
          <a:off x="545238" y="950428"/>
          <a:ext cx="7608305" cy="5028103"/>
        </p:xfrm>
        <a:graphic>
          <a:graphicData uri="http://schemas.openxmlformats.org/drawingml/2006/table">
            <a:tbl>
              <a:tblPr firstRow="1" bandRow="1">
                <a:tableStyleId>{5C22544A-7EE6-4342-B048-85BDC9FD1C3A}</a:tableStyleId>
              </a:tblPr>
              <a:tblGrid>
                <a:gridCol w="1445432">
                  <a:extLst>
                    <a:ext uri="{9D8B030D-6E8A-4147-A177-3AD203B41FA5}">
                      <a16:colId xmlns:a16="http://schemas.microsoft.com/office/drawing/2014/main" val="3988316839"/>
                    </a:ext>
                  </a:extLst>
                </a:gridCol>
                <a:gridCol w="2280249">
                  <a:extLst>
                    <a:ext uri="{9D8B030D-6E8A-4147-A177-3AD203B41FA5}">
                      <a16:colId xmlns:a16="http://schemas.microsoft.com/office/drawing/2014/main" val="167380579"/>
                    </a:ext>
                  </a:extLst>
                </a:gridCol>
                <a:gridCol w="3882624">
                  <a:extLst>
                    <a:ext uri="{9D8B030D-6E8A-4147-A177-3AD203B41FA5}">
                      <a16:colId xmlns:a16="http://schemas.microsoft.com/office/drawing/2014/main" val="2619607315"/>
                    </a:ext>
                  </a:extLst>
                </a:gridCol>
              </a:tblGrid>
              <a:tr h="674632">
                <a:tc>
                  <a:txBody>
                    <a:bodyPr/>
                    <a:lstStyle/>
                    <a:p>
                      <a:r>
                        <a:rPr lang="mr-IN" sz="1900" dirty="0"/>
                        <a:t>पोषण समूह </a:t>
                      </a:r>
                      <a:endParaRPr lang="en-US" sz="1900" dirty="0"/>
                    </a:p>
                  </a:txBody>
                  <a:tcPr marL="61852" marR="61852" marT="30926" marB="30926"/>
                </a:tc>
                <a:tc>
                  <a:txBody>
                    <a:bodyPr/>
                    <a:lstStyle/>
                    <a:p>
                      <a:r>
                        <a:rPr lang="mr-IN" sz="1900" dirty="0"/>
                        <a:t>कसे मदत करते </a:t>
                      </a:r>
                      <a:endParaRPr lang="en-US" sz="1900" dirty="0"/>
                    </a:p>
                  </a:txBody>
                  <a:tcPr marL="61852" marR="61852" marT="30926" marB="30926"/>
                </a:tc>
                <a:tc>
                  <a:txBody>
                    <a:bodyPr/>
                    <a:lstStyle/>
                    <a:p>
                      <a:r>
                        <a:rPr lang="mr-IN" sz="1900" dirty="0"/>
                        <a:t>अन्न पदार्थ </a:t>
                      </a:r>
                      <a:endParaRPr lang="en-US" sz="1900" dirty="0"/>
                    </a:p>
                  </a:txBody>
                  <a:tcPr marL="61852" marR="61852" marT="30926" marB="30926"/>
                </a:tc>
                <a:extLst>
                  <a:ext uri="{0D108BD9-81ED-4DB2-BD59-A6C34878D82A}">
                    <a16:rowId xmlns:a16="http://schemas.microsoft.com/office/drawing/2014/main" val="70286057"/>
                  </a:ext>
                </a:extLst>
              </a:tr>
              <a:tr h="1839419">
                <a:tc>
                  <a:txBody>
                    <a:bodyPr/>
                    <a:lstStyle/>
                    <a:p>
                      <a:r>
                        <a:rPr lang="mr-IN" sz="1900" dirty="0"/>
                        <a:t>लोहाने समृद्ध </a:t>
                      </a:r>
                      <a:endParaRPr lang="en-US" sz="1900" dirty="0"/>
                    </a:p>
                  </a:txBody>
                  <a:tcPr marL="61852" marR="61852" marT="30926" marB="30926"/>
                </a:tc>
                <a:tc>
                  <a:txBody>
                    <a:bodyPr/>
                    <a:lstStyle/>
                    <a:p>
                      <a:r>
                        <a:rPr lang="mr-IN" sz="1900" dirty="0"/>
                        <a:t>शरीराला लोहाचा पुरवठा करतात </a:t>
                      </a:r>
                      <a:endParaRPr lang="en-US" sz="1900" dirty="0"/>
                    </a:p>
                  </a:txBody>
                  <a:tcPr marL="61852" marR="61852" marT="30926" marB="30926"/>
                </a:tc>
                <a:tc>
                  <a:txBody>
                    <a:bodyPr/>
                    <a:lstStyle/>
                    <a:p>
                      <a:r>
                        <a:rPr lang="mr-IN" sz="1900" dirty="0"/>
                        <a:t>चणे, हरभरे, चवळी किसमिस, बाजरी मेथी, नागली, कमळ काकडी, अंडी, चिकन, आळिव, शेपू, पत्ताकोबी, मुळ्याची भाजी, हरभऱ्याची भाजी, अळूची पाने, गुळ पालक आणि मटन</a:t>
                      </a:r>
                      <a:endParaRPr lang="en-US" sz="1900" dirty="0"/>
                    </a:p>
                  </a:txBody>
                  <a:tcPr marL="61852" marR="61852" marT="30926" marB="30926"/>
                </a:tc>
                <a:extLst>
                  <a:ext uri="{0D108BD9-81ED-4DB2-BD59-A6C34878D82A}">
                    <a16:rowId xmlns:a16="http://schemas.microsoft.com/office/drawing/2014/main" val="1780527338"/>
                  </a:ext>
                </a:extLst>
              </a:tr>
              <a:tr h="1257026">
                <a:tc>
                  <a:txBody>
                    <a:bodyPr/>
                    <a:lstStyle/>
                    <a:p>
                      <a:r>
                        <a:rPr lang="mr-IN" sz="1900" dirty="0"/>
                        <a:t>प्रथिनाने समृद्ध </a:t>
                      </a:r>
                      <a:endParaRPr lang="en-US" sz="1900" dirty="0"/>
                    </a:p>
                  </a:txBody>
                  <a:tcPr marL="61852" marR="61852" marT="30926" marB="30926"/>
                </a:tc>
                <a:tc>
                  <a:txBody>
                    <a:bodyPr/>
                    <a:lstStyle/>
                    <a:p>
                      <a:r>
                        <a:rPr lang="mr-IN" sz="1900" dirty="0"/>
                        <a:t>शरीरात हिमोग्लोबिन तयार करण्यास आणि वाढवण्यात मदत करते</a:t>
                      </a:r>
                      <a:endParaRPr lang="en-US" sz="1900" dirty="0"/>
                    </a:p>
                  </a:txBody>
                  <a:tcPr marL="61852" marR="61852" marT="30926" marB="30926"/>
                </a:tc>
                <a:tc>
                  <a:txBody>
                    <a:bodyPr/>
                    <a:lstStyle/>
                    <a:p>
                      <a:r>
                        <a:rPr lang="mr-IN" sz="1900" dirty="0"/>
                        <a:t>पनीर, अंडी, दुध, सोयाबीन, फिश, मसूर डाळ, शेंगदाणे, चिकन, काबुली चणे, राजमा, सर्व डाळी आणि मसूर</a:t>
                      </a:r>
                      <a:endParaRPr lang="en-US" sz="1900" dirty="0"/>
                    </a:p>
                  </a:txBody>
                  <a:tcPr marL="61852" marR="61852" marT="30926" marB="30926"/>
                </a:tc>
                <a:extLst>
                  <a:ext uri="{0D108BD9-81ED-4DB2-BD59-A6C34878D82A}">
                    <a16:rowId xmlns:a16="http://schemas.microsoft.com/office/drawing/2014/main" val="2980546478"/>
                  </a:ext>
                </a:extLst>
              </a:tr>
              <a:tr h="1257026">
                <a:tc>
                  <a:txBody>
                    <a:bodyPr/>
                    <a:lstStyle/>
                    <a:p>
                      <a:r>
                        <a:rPr lang="mr-IN" sz="1900" dirty="0"/>
                        <a:t>फोलेटणे समृद्ध </a:t>
                      </a:r>
                      <a:endParaRPr lang="en-US" sz="1900" dirty="0"/>
                    </a:p>
                  </a:txBody>
                  <a:tcPr marL="61852" marR="61852" marT="30926" marB="30926"/>
                </a:tc>
                <a:tc>
                  <a:txBody>
                    <a:bodyPr/>
                    <a:lstStyle/>
                    <a:p>
                      <a:r>
                        <a:rPr lang="mr-IN" sz="1900" dirty="0"/>
                        <a:t>लाल रक्त पेशी तयार करण्यात मदत करते</a:t>
                      </a:r>
                      <a:endParaRPr lang="en-US" sz="1900" dirty="0"/>
                    </a:p>
                  </a:txBody>
                  <a:tcPr marL="61852" marR="61852" marT="30926" marB="30926"/>
                </a:tc>
                <a:tc>
                  <a:txBody>
                    <a:bodyPr/>
                    <a:lstStyle/>
                    <a:p>
                      <a:r>
                        <a:rPr lang="mr-IN" sz="1900" dirty="0"/>
                        <a:t>मासे, मठ, राजमा, सोयाबीन, पालक वालाच्या शेंगा, मोहरीची भाजी, बीट, पिकलेले आंबे आणि भेंडी</a:t>
                      </a:r>
                      <a:endParaRPr lang="en-US" sz="1900" dirty="0"/>
                    </a:p>
                  </a:txBody>
                  <a:tcPr marL="61852" marR="61852" marT="30926" marB="30926"/>
                </a:tc>
                <a:extLst>
                  <a:ext uri="{0D108BD9-81ED-4DB2-BD59-A6C34878D82A}">
                    <a16:rowId xmlns:a16="http://schemas.microsoft.com/office/drawing/2014/main" val="3029281930"/>
                  </a:ext>
                </a:extLst>
              </a:tr>
            </a:tbl>
          </a:graphicData>
        </a:graphic>
      </p:graphicFrame>
    </p:spTree>
    <p:extLst>
      <p:ext uri="{BB962C8B-B14F-4D97-AF65-F5344CB8AC3E}">
        <p14:creationId xmlns:p14="http://schemas.microsoft.com/office/powerpoint/2010/main" val="413749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B2A4E6A6-023A-78B1-625F-27ABE623F6BB}"/>
              </a:ext>
            </a:extLst>
          </p:cNvPr>
          <p:cNvGraphicFramePr>
            <a:graphicFrameLocks noGrp="1"/>
          </p:cNvGraphicFramePr>
          <p:nvPr>
            <p:extLst>
              <p:ext uri="{D42A27DB-BD31-4B8C-83A1-F6EECF244321}">
                <p14:modId xmlns:p14="http://schemas.microsoft.com/office/powerpoint/2010/main" val="570252050"/>
              </p:ext>
            </p:extLst>
          </p:nvPr>
        </p:nvGraphicFramePr>
        <p:xfrm>
          <a:off x="457200" y="1259318"/>
          <a:ext cx="11277601" cy="4810655"/>
        </p:xfrm>
        <a:graphic>
          <a:graphicData uri="http://schemas.openxmlformats.org/drawingml/2006/table">
            <a:tbl>
              <a:tblPr firstRow="1" bandRow="1">
                <a:solidFill>
                  <a:schemeClr val="bg1"/>
                </a:solidFill>
                <a:tableStyleId>{5C22544A-7EE6-4342-B048-85BDC9FD1C3A}</a:tableStyleId>
              </a:tblPr>
              <a:tblGrid>
                <a:gridCol w="2279983">
                  <a:extLst>
                    <a:ext uri="{9D8B030D-6E8A-4147-A177-3AD203B41FA5}">
                      <a16:colId xmlns:a16="http://schemas.microsoft.com/office/drawing/2014/main" val="3988316839"/>
                    </a:ext>
                  </a:extLst>
                </a:gridCol>
                <a:gridCol w="4028913">
                  <a:extLst>
                    <a:ext uri="{9D8B030D-6E8A-4147-A177-3AD203B41FA5}">
                      <a16:colId xmlns:a16="http://schemas.microsoft.com/office/drawing/2014/main" val="167380579"/>
                    </a:ext>
                  </a:extLst>
                </a:gridCol>
                <a:gridCol w="4968705">
                  <a:extLst>
                    <a:ext uri="{9D8B030D-6E8A-4147-A177-3AD203B41FA5}">
                      <a16:colId xmlns:a16="http://schemas.microsoft.com/office/drawing/2014/main" val="2619607315"/>
                    </a:ext>
                  </a:extLst>
                </a:gridCol>
              </a:tblGrid>
              <a:tr h="624939">
                <a:tc>
                  <a:txBody>
                    <a:bodyPr/>
                    <a:lstStyle/>
                    <a:p>
                      <a:r>
                        <a:rPr lang="mr-IN" sz="2000" b="0" cap="none" spc="0" dirty="0">
                          <a:solidFill>
                            <a:schemeClr val="bg1"/>
                          </a:solidFill>
                        </a:rPr>
                        <a:t>पोषण समूह </a:t>
                      </a:r>
                      <a:endParaRPr lang="en-US" sz="2000" b="0" cap="none" spc="0" dirty="0">
                        <a:solidFill>
                          <a:schemeClr val="bg1"/>
                        </a:solidFill>
                      </a:endParaRPr>
                    </a:p>
                  </a:txBody>
                  <a:tcPr marL="171638" marR="132029" marT="132029" marB="132029"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mr-IN" sz="2000" b="0" cap="none" spc="0" dirty="0">
                          <a:solidFill>
                            <a:schemeClr val="bg1"/>
                          </a:solidFill>
                        </a:rPr>
                        <a:t>ते काय कार्य करते </a:t>
                      </a:r>
                      <a:endParaRPr lang="en-US" sz="2000" b="0" cap="none" spc="0" dirty="0">
                        <a:solidFill>
                          <a:schemeClr val="bg1"/>
                        </a:solidFill>
                      </a:endParaRPr>
                    </a:p>
                  </a:txBody>
                  <a:tcPr marL="171638" marR="132029" marT="132029" marB="132029"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r>
                        <a:rPr lang="mr-IN" sz="2000" b="0" cap="none" spc="0" dirty="0">
                          <a:solidFill>
                            <a:schemeClr val="bg1"/>
                          </a:solidFill>
                        </a:rPr>
                        <a:t>अन्न पदार्थ </a:t>
                      </a:r>
                      <a:endParaRPr lang="en-US" sz="2000" b="0" cap="none" spc="0" dirty="0">
                        <a:solidFill>
                          <a:schemeClr val="bg1"/>
                        </a:solidFill>
                      </a:endParaRPr>
                    </a:p>
                  </a:txBody>
                  <a:tcPr marL="171638" marR="132029" marT="132029" marB="132029"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70286057"/>
                  </a:ext>
                </a:extLst>
              </a:tr>
              <a:tr h="1549145">
                <a:tc>
                  <a:txBody>
                    <a:bodyPr/>
                    <a:lstStyle/>
                    <a:p>
                      <a:r>
                        <a:rPr lang="mr-IN" sz="2000" cap="none" spc="0" dirty="0">
                          <a:solidFill>
                            <a:schemeClr val="tx1"/>
                          </a:solidFill>
                        </a:rPr>
                        <a:t>लोहाच्या शोषणास मदत करणारे </a:t>
                      </a:r>
                      <a:endParaRPr lang="en-US" sz="2000" cap="none" spc="0" dirty="0">
                        <a:solidFill>
                          <a:schemeClr val="tx1"/>
                        </a:solidFill>
                      </a:endParaRPr>
                    </a:p>
                  </a:txBody>
                  <a:tcPr marL="171638" marR="132029" marT="132029" marB="132029">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r>
                        <a:rPr lang="mr-IN" sz="2000" cap="none" spc="0" dirty="0">
                          <a:solidFill>
                            <a:schemeClr val="tx1"/>
                          </a:solidFill>
                        </a:rPr>
                        <a:t>अन्नातील लोह शरीरात शोषून घेण्याच्या क्रियेला मदत करते वाढवते </a:t>
                      </a:r>
                      <a:r>
                        <a:rPr lang="en-US" sz="2000" cap="none" spc="0" dirty="0">
                          <a:solidFill>
                            <a:schemeClr val="tx1"/>
                          </a:solidFill>
                        </a:rPr>
                        <a:t> </a:t>
                      </a:r>
                    </a:p>
                  </a:txBody>
                  <a:tcPr marL="171638" marR="132029" marT="132029" marB="132029">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r>
                        <a:rPr lang="mr-IN" sz="2000" cap="none" spc="0" dirty="0">
                          <a:solidFill>
                            <a:schemeClr val="tx1"/>
                          </a:solidFill>
                        </a:rPr>
                        <a:t>व्हिटामिन सी भरपूर प्रमाणात असलेले  आवळे, कैरी, लिंबू, पेरू, मोड आलेली कडधान्ये, शेवग्याच्या शेंगा, फुलकोबी, गडद हिरव्या रंगाच्या पालेभाज्या, स्ट्राबेरी, आणि ढोबळी मिरची</a:t>
                      </a:r>
                      <a:endParaRPr lang="en-US" sz="2000" cap="none" spc="0" dirty="0">
                        <a:solidFill>
                          <a:schemeClr val="tx1"/>
                        </a:solidFill>
                      </a:endParaRPr>
                    </a:p>
                  </a:txBody>
                  <a:tcPr marL="171638" marR="132029" marT="132029" marB="132029">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780527338"/>
                  </a:ext>
                </a:extLst>
              </a:tr>
              <a:tr h="2165282">
                <a:tc>
                  <a:txBody>
                    <a:bodyPr/>
                    <a:lstStyle/>
                    <a:p>
                      <a:r>
                        <a:rPr lang="mr-IN" sz="2000" cap="none" spc="0" dirty="0">
                          <a:solidFill>
                            <a:schemeClr val="tx1"/>
                          </a:solidFill>
                        </a:rPr>
                        <a:t>लोहाला प्रतिबंध करणारे </a:t>
                      </a:r>
                      <a:endParaRPr lang="en-US" sz="2000" cap="none" spc="0" dirty="0">
                        <a:solidFill>
                          <a:schemeClr val="tx1"/>
                        </a:solidFill>
                      </a:endParaRPr>
                    </a:p>
                  </a:txBody>
                  <a:tcPr marL="171638" marR="132029" marT="132029" marB="132029">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mr-IN" sz="2000" cap="none" spc="0" dirty="0">
                          <a:solidFill>
                            <a:schemeClr val="tx1"/>
                          </a:solidFill>
                        </a:rPr>
                        <a:t>लोह युक्त आहारासोबत घेतल्यास त्यातील लोह शोषून घेण्यात बाधा निर्माण करतात</a:t>
                      </a:r>
                      <a:endParaRPr lang="en-US" sz="2000" cap="none" spc="0" dirty="0">
                        <a:solidFill>
                          <a:schemeClr val="tx1"/>
                        </a:solidFill>
                      </a:endParaRPr>
                    </a:p>
                  </a:txBody>
                  <a:tcPr marL="171638" marR="132029" marT="132029" marB="132029">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mr-IN" sz="2000" cap="none" spc="0" dirty="0">
                          <a:solidFill>
                            <a:schemeClr val="tx1"/>
                          </a:solidFill>
                        </a:rPr>
                        <a:t>अखंड धान्ये, जसे तृणधान्ये सोयाबीन, मका, दाणे आणि शेंगा यांचे अखंड दाणे तसेच कॅल्शियम आणि कॅल्शियम अधिक प्रमाणात असलेले पदार्थ म्हणजे दुध, दही, चीज, ब्रोकोली, अंजीर( 50 मिलीग्राम पर्यंत सुरक्षित आहेत पण त्यापेक्षा जास्त हानिकारक ठरतात) चहा, कॉफी आणि सोडा</a:t>
                      </a:r>
                      <a:endParaRPr lang="en-US" sz="2000" cap="none" spc="0" dirty="0">
                        <a:solidFill>
                          <a:schemeClr val="tx1"/>
                        </a:solidFill>
                      </a:endParaRPr>
                    </a:p>
                  </a:txBody>
                  <a:tcPr marL="171638" marR="132029" marT="132029" marB="132029">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980546478"/>
                  </a:ext>
                </a:extLst>
              </a:tr>
            </a:tbl>
          </a:graphicData>
        </a:graphic>
      </p:graphicFrame>
    </p:spTree>
    <p:extLst>
      <p:ext uri="{BB962C8B-B14F-4D97-AF65-F5344CB8AC3E}">
        <p14:creationId xmlns:p14="http://schemas.microsoft.com/office/powerpoint/2010/main" val="262880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1F4C-B8F2-9807-70DF-A67ABD8A5637}"/>
              </a:ext>
            </a:extLst>
          </p:cNvPr>
          <p:cNvSpPr>
            <a:spLocks noGrp="1"/>
          </p:cNvSpPr>
          <p:nvPr>
            <p:ph type="title"/>
          </p:nvPr>
        </p:nvSpPr>
        <p:spPr>
          <a:xfrm>
            <a:off x="186114" y="89196"/>
            <a:ext cx="5120561" cy="1325563"/>
          </a:xfrm>
        </p:spPr>
        <p:txBody>
          <a:bodyPr>
            <a:normAutofit/>
          </a:bodyPr>
          <a:lstStyle/>
          <a:p>
            <a:r>
              <a:rPr lang="mr-IN" dirty="0"/>
              <a:t>संयुक्ताची पार्टी </a:t>
            </a:r>
            <a:r>
              <a:rPr lang="en-US" dirty="0"/>
              <a:t> </a:t>
            </a:r>
          </a:p>
        </p:txBody>
      </p:sp>
      <p:sp>
        <p:nvSpPr>
          <p:cNvPr id="3" name="Content Placeholder 2">
            <a:extLst>
              <a:ext uri="{FF2B5EF4-FFF2-40B4-BE49-F238E27FC236}">
                <a16:creationId xmlns:a16="http://schemas.microsoft.com/office/drawing/2014/main" id="{A5E71275-3B9E-FA59-6E4D-ED89337B145D}"/>
              </a:ext>
            </a:extLst>
          </p:cNvPr>
          <p:cNvSpPr>
            <a:spLocks noGrp="1"/>
          </p:cNvSpPr>
          <p:nvPr>
            <p:ph idx="1"/>
          </p:nvPr>
        </p:nvSpPr>
        <p:spPr>
          <a:xfrm>
            <a:off x="229657" y="1184916"/>
            <a:ext cx="7110964" cy="5347772"/>
          </a:xfrm>
        </p:spPr>
        <p:txBody>
          <a:bodyPr>
            <a:normAutofit/>
          </a:bodyPr>
          <a:lstStyle/>
          <a:p>
            <a:r>
              <a:rPr lang="mr-IN" sz="2400" dirty="0"/>
              <a:t>संयुक्ता किशोरवयात आली आहे म्हणून तिने पार्टी आयोजित केली आहे </a:t>
            </a:r>
          </a:p>
          <a:p>
            <a:r>
              <a:rPr lang="en-US" sz="2400" dirty="0"/>
              <a:t>3/4/5 </a:t>
            </a:r>
            <a:r>
              <a:rPr lang="mr-IN" sz="2400" dirty="0"/>
              <a:t>ग्रुप बनवा </a:t>
            </a:r>
            <a:endParaRPr lang="en-US" sz="2400" dirty="0"/>
          </a:p>
          <a:p>
            <a:r>
              <a:rPr lang="mr-IN" sz="2400" dirty="0"/>
              <a:t>मेनू ठरवण्यासाठी अन्न घटकांची बास्केट तुमच्या जवळ आहे</a:t>
            </a:r>
            <a:endParaRPr lang="en-US" sz="2400" dirty="0"/>
          </a:p>
          <a:p>
            <a:r>
              <a:rPr lang="mr-IN" sz="2400" dirty="0"/>
              <a:t>तुमच्या जवळ दोन मिनिट आहेत त्यात तिच्यासाठी एक आरोग्यदायी आणि पोषक मेनू तुम्हाला तयार करायचा आहे </a:t>
            </a:r>
            <a:endParaRPr lang="en-US" sz="2400" dirty="0"/>
          </a:p>
          <a:p>
            <a:endParaRPr lang="en-US" sz="2000" dirty="0"/>
          </a:p>
        </p:txBody>
      </p:sp>
      <p:pic>
        <p:nvPicPr>
          <p:cNvPr id="4" name="Picture 3" descr="Indian Lady Chef Stock Illustrations – 54 Indian Lady Chef Stock  Illustrations, Vectors &amp; Clipart - Dreamstime">
            <a:extLst>
              <a:ext uri="{FF2B5EF4-FFF2-40B4-BE49-F238E27FC236}">
                <a16:creationId xmlns:a16="http://schemas.microsoft.com/office/drawing/2014/main" id="{5E53D65A-C022-713B-5C96-10ACD041B7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62" r="-4" b="-4"/>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53640926-AAD7-44D8-BBD7-CCE9431645EC}">
              <a14:shadowObscured xmlns:a14="http://schemas.microsoft.com/office/drawing/2010/main"/>
            </a:ext>
          </a:extLst>
        </p:spPr>
      </p:pic>
      <p:pic>
        <p:nvPicPr>
          <p:cNvPr id="11266" name="Picture 2" descr="Chef - Free people icons">
            <a:extLst>
              <a:ext uri="{FF2B5EF4-FFF2-40B4-BE49-F238E27FC236}">
                <a16:creationId xmlns:a16="http://schemas.microsoft.com/office/drawing/2014/main" id="{3A9765B2-46DA-760F-E764-65EAA37A4E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59" r="5" b="6976"/>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3419F648-F8FC-7C01-C706-190DB8BDEF8F}"/>
              </a:ext>
            </a:extLst>
          </p:cNvPr>
          <p:cNvGraphicFramePr>
            <a:graphicFrameLocks noGrp="1"/>
          </p:cNvGraphicFramePr>
          <p:nvPr>
            <p:extLst>
              <p:ext uri="{D42A27DB-BD31-4B8C-83A1-F6EECF244321}">
                <p14:modId xmlns:p14="http://schemas.microsoft.com/office/powerpoint/2010/main" val="1379546968"/>
              </p:ext>
            </p:extLst>
          </p:nvPr>
        </p:nvGraphicFramePr>
        <p:xfrm>
          <a:off x="648757" y="4165504"/>
          <a:ext cx="8059814" cy="3017520"/>
        </p:xfrm>
        <a:graphic>
          <a:graphicData uri="http://schemas.openxmlformats.org/drawingml/2006/table">
            <a:tbl>
              <a:tblPr firstRow="1" bandRow="1">
                <a:tableStyleId>{5C22544A-7EE6-4342-B048-85BDC9FD1C3A}</a:tableStyleId>
              </a:tblPr>
              <a:tblGrid>
                <a:gridCol w="3857450">
                  <a:extLst>
                    <a:ext uri="{9D8B030D-6E8A-4147-A177-3AD203B41FA5}">
                      <a16:colId xmlns:a16="http://schemas.microsoft.com/office/drawing/2014/main" val="3420154862"/>
                    </a:ext>
                  </a:extLst>
                </a:gridCol>
                <a:gridCol w="4202364">
                  <a:extLst>
                    <a:ext uri="{9D8B030D-6E8A-4147-A177-3AD203B41FA5}">
                      <a16:colId xmlns:a16="http://schemas.microsoft.com/office/drawing/2014/main" val="1652355502"/>
                    </a:ext>
                  </a:extLst>
                </a:gridCol>
              </a:tblGrid>
              <a:tr h="370840">
                <a:tc>
                  <a:txBody>
                    <a:bodyPr/>
                    <a:lstStyle/>
                    <a:p>
                      <a:pPr marL="0" indent="0">
                        <a:buNone/>
                      </a:pPr>
                      <a:r>
                        <a:rPr lang="en-US" sz="3200" b="0" dirty="0">
                          <a:solidFill>
                            <a:schemeClr val="accent1">
                              <a:lumMod val="50000"/>
                            </a:schemeClr>
                          </a:solidFill>
                        </a:rPr>
                        <a:t>2 </a:t>
                      </a:r>
                      <a:r>
                        <a:rPr lang="mr-IN" sz="3200" b="0" dirty="0">
                          <a:solidFill>
                            <a:schemeClr val="accent1">
                              <a:lumMod val="50000"/>
                            </a:schemeClr>
                          </a:solidFill>
                        </a:rPr>
                        <a:t>स्टार्टर </a:t>
                      </a:r>
                      <a:endParaRPr lang="en-US" sz="3200" b="0" dirty="0">
                        <a:solidFill>
                          <a:schemeClr val="accent1">
                            <a:lumMod val="50000"/>
                          </a:schemeClr>
                        </a:solidFill>
                      </a:endParaRPr>
                    </a:p>
                    <a:p>
                      <a:pPr marL="0" indent="0">
                        <a:buNone/>
                      </a:pPr>
                      <a:r>
                        <a:rPr lang="en-US" sz="3200" b="0" dirty="0">
                          <a:solidFill>
                            <a:schemeClr val="accent1">
                              <a:lumMod val="50000"/>
                            </a:schemeClr>
                          </a:solidFill>
                        </a:rPr>
                        <a:t>2 </a:t>
                      </a:r>
                      <a:r>
                        <a:rPr lang="mr-IN" sz="3200" b="0" dirty="0">
                          <a:solidFill>
                            <a:schemeClr val="accent1">
                              <a:lumMod val="50000"/>
                            </a:schemeClr>
                          </a:solidFill>
                        </a:rPr>
                        <a:t>चटण्या</a:t>
                      </a:r>
                      <a:endParaRPr lang="en-US" sz="3200" b="0" dirty="0">
                        <a:solidFill>
                          <a:schemeClr val="accent1">
                            <a:lumMod val="50000"/>
                          </a:schemeClr>
                        </a:solidFill>
                      </a:endParaRPr>
                    </a:p>
                    <a:p>
                      <a:pPr marL="0" indent="0">
                        <a:buNone/>
                      </a:pPr>
                      <a:r>
                        <a:rPr lang="en-US" sz="3200" b="0" dirty="0">
                          <a:solidFill>
                            <a:schemeClr val="accent1">
                              <a:lumMod val="50000"/>
                            </a:schemeClr>
                          </a:solidFill>
                        </a:rPr>
                        <a:t>2 </a:t>
                      </a:r>
                      <a:r>
                        <a:rPr lang="mr-IN" sz="3200" b="0" dirty="0">
                          <a:solidFill>
                            <a:schemeClr val="accent1">
                              <a:lumMod val="50000"/>
                            </a:schemeClr>
                          </a:solidFill>
                        </a:rPr>
                        <a:t>सुक्या भाज्या </a:t>
                      </a:r>
                      <a:endParaRPr lang="en-US" sz="3200" b="0" dirty="0">
                        <a:solidFill>
                          <a:schemeClr val="accent1">
                            <a:lumMod val="50000"/>
                          </a:schemeClr>
                        </a:solidFill>
                      </a:endParaRPr>
                    </a:p>
                    <a:p>
                      <a:pPr marL="0" indent="0">
                        <a:buNone/>
                      </a:pPr>
                      <a:r>
                        <a:rPr lang="en-US" sz="3200" b="0" dirty="0">
                          <a:solidFill>
                            <a:schemeClr val="accent1">
                              <a:lumMod val="50000"/>
                            </a:schemeClr>
                          </a:solidFill>
                        </a:rPr>
                        <a:t>2 </a:t>
                      </a:r>
                      <a:r>
                        <a:rPr lang="mr-IN" sz="3200" b="0" dirty="0">
                          <a:solidFill>
                            <a:schemeClr val="accent1">
                              <a:lumMod val="50000"/>
                            </a:schemeClr>
                          </a:solidFill>
                        </a:rPr>
                        <a:t>पातळ भाज्या </a:t>
                      </a:r>
                      <a:endParaRPr lang="en-US" sz="3200" b="0" dirty="0">
                        <a:solidFill>
                          <a:schemeClr val="accent1">
                            <a:lumMod val="50000"/>
                          </a:schemeClr>
                        </a:solidFill>
                      </a:endParaRPr>
                    </a:p>
                    <a:p>
                      <a:endParaRPr lang="en-US" sz="3200" b="0" dirty="0">
                        <a:solidFill>
                          <a:schemeClr val="accent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None/>
                      </a:pPr>
                      <a:r>
                        <a:rPr lang="en-US" sz="3200" b="0" dirty="0">
                          <a:solidFill>
                            <a:schemeClr val="accent1">
                              <a:lumMod val="50000"/>
                            </a:schemeClr>
                          </a:solidFill>
                        </a:rPr>
                        <a:t>2 </a:t>
                      </a:r>
                      <a:r>
                        <a:rPr lang="mr-IN" sz="3200" b="0" dirty="0">
                          <a:solidFill>
                            <a:schemeClr val="accent1">
                              <a:lumMod val="50000"/>
                            </a:schemeClr>
                          </a:solidFill>
                        </a:rPr>
                        <a:t>तोंडी लावण्यासाठी चे पदार्थ</a:t>
                      </a:r>
                      <a:endParaRPr lang="en-US" sz="3200" b="0" dirty="0">
                        <a:solidFill>
                          <a:schemeClr val="accent1">
                            <a:lumMod val="50000"/>
                          </a:schemeClr>
                        </a:solidFill>
                      </a:endParaRPr>
                    </a:p>
                    <a:p>
                      <a:pPr marL="0" indent="0">
                        <a:buNone/>
                      </a:pPr>
                      <a:r>
                        <a:rPr lang="en-US" sz="3200" b="0" dirty="0">
                          <a:solidFill>
                            <a:schemeClr val="accent1">
                              <a:lumMod val="50000"/>
                            </a:schemeClr>
                          </a:solidFill>
                        </a:rPr>
                        <a:t>2 </a:t>
                      </a:r>
                      <a:r>
                        <a:rPr lang="mr-IN" sz="3200" b="0" dirty="0">
                          <a:solidFill>
                            <a:schemeClr val="accent1">
                              <a:lumMod val="50000"/>
                            </a:schemeClr>
                          </a:solidFill>
                        </a:rPr>
                        <a:t>सॅलड</a:t>
                      </a:r>
                      <a:endParaRPr lang="en-US" sz="3200" b="0" dirty="0">
                        <a:solidFill>
                          <a:schemeClr val="accent1">
                            <a:lumMod val="50000"/>
                          </a:schemeClr>
                        </a:solidFill>
                      </a:endParaRPr>
                    </a:p>
                    <a:p>
                      <a:pPr marL="0" indent="0">
                        <a:buNone/>
                      </a:pPr>
                      <a:r>
                        <a:rPr lang="en-US" sz="3200" b="0" dirty="0">
                          <a:solidFill>
                            <a:schemeClr val="accent1">
                              <a:lumMod val="50000"/>
                            </a:schemeClr>
                          </a:solidFill>
                        </a:rPr>
                        <a:t>2 </a:t>
                      </a:r>
                      <a:r>
                        <a:rPr lang="mr-IN" sz="3200" b="0" dirty="0">
                          <a:solidFill>
                            <a:schemeClr val="accent1">
                              <a:lumMod val="50000"/>
                            </a:schemeClr>
                          </a:solidFill>
                        </a:rPr>
                        <a:t>डेझर्ट </a:t>
                      </a:r>
                      <a:endParaRPr lang="en-US" sz="3200" b="0" dirty="0">
                        <a:solidFill>
                          <a:schemeClr val="accent1">
                            <a:lumMod val="50000"/>
                          </a:schemeClr>
                        </a:solidFill>
                      </a:endParaRPr>
                    </a:p>
                    <a:p>
                      <a:pPr marL="0" indent="0">
                        <a:buNone/>
                      </a:pPr>
                      <a:r>
                        <a:rPr lang="en-US" sz="3200" b="0" dirty="0">
                          <a:solidFill>
                            <a:schemeClr val="accent1">
                              <a:lumMod val="50000"/>
                            </a:schemeClr>
                          </a:solidFill>
                        </a:rPr>
                        <a:t>1 </a:t>
                      </a:r>
                      <a:r>
                        <a:rPr lang="mr-IN" sz="3200" b="0" dirty="0">
                          <a:solidFill>
                            <a:schemeClr val="accent1">
                              <a:lumMod val="50000"/>
                            </a:schemeClr>
                          </a:solidFill>
                        </a:rPr>
                        <a:t>पेय </a:t>
                      </a:r>
                      <a:r>
                        <a:rPr lang="en-US" sz="3200" b="0" dirty="0">
                          <a:solidFill>
                            <a:schemeClr val="accent1">
                              <a:lumMod val="50000"/>
                            </a:schemeClr>
                          </a:solidFill>
                        </a:rPr>
                        <a:t> </a:t>
                      </a:r>
                    </a:p>
                    <a:p>
                      <a:endParaRPr lang="en-US" sz="3200" b="0" dirty="0">
                        <a:solidFill>
                          <a:schemeClr val="accent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6532066"/>
                  </a:ext>
                </a:extLst>
              </a:tr>
            </a:tbl>
          </a:graphicData>
        </a:graphic>
      </p:graphicFrame>
    </p:spTree>
    <p:extLst>
      <p:ext uri="{BB962C8B-B14F-4D97-AF65-F5344CB8AC3E}">
        <p14:creationId xmlns:p14="http://schemas.microsoft.com/office/powerpoint/2010/main" val="63802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6" name="Picture 15" descr="Cooked food with ingredients on a table">
            <a:extLst>
              <a:ext uri="{FF2B5EF4-FFF2-40B4-BE49-F238E27FC236}">
                <a16:creationId xmlns:a16="http://schemas.microsoft.com/office/drawing/2014/main" id="{8E57C089-FFFF-651C-EA80-7E9A4469269C}"/>
              </a:ext>
            </a:extLst>
          </p:cNvPr>
          <p:cNvPicPr>
            <a:picLocks noChangeAspect="1"/>
          </p:cNvPicPr>
          <p:nvPr/>
        </p:nvPicPr>
        <p:blipFill rotWithShape="1">
          <a:blip r:embed="rId2"/>
          <a:srcRect t="8984" r="1" b="1"/>
          <a:stretch/>
        </p:blipFill>
        <p:spPr>
          <a:xfrm>
            <a:off x="20" y="10"/>
            <a:ext cx="9947062" cy="6857990"/>
          </a:xfrm>
          <a:prstGeom prst="rect">
            <a:avLst/>
          </a:prstGeom>
        </p:spPr>
      </p:pic>
      <p:sp>
        <p:nvSpPr>
          <p:cNvPr id="17"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362FEE29-BC5F-BCB6-367C-288AB4CAB62B}"/>
              </a:ext>
            </a:extLst>
          </p:cNvPr>
          <p:cNvSpPr>
            <a:spLocks noGrp="1"/>
          </p:cNvSpPr>
          <p:nvPr>
            <p:ph idx="1"/>
          </p:nvPr>
        </p:nvSpPr>
        <p:spPr>
          <a:xfrm>
            <a:off x="7779439" y="1602024"/>
            <a:ext cx="4335286" cy="3653952"/>
          </a:xfrm>
        </p:spPr>
        <p:txBody>
          <a:bodyPr>
            <a:normAutofit/>
          </a:bodyPr>
          <a:lstStyle/>
          <a:p>
            <a:r>
              <a:rPr lang="mr-IN" sz="3200" dirty="0"/>
              <a:t>तुमचा मेनू जास्तीत जास्त </a:t>
            </a:r>
            <a:r>
              <a:rPr lang="en-US" sz="3200" dirty="0"/>
              <a:t>200</a:t>
            </a:r>
            <a:r>
              <a:rPr lang="mr-IN" sz="3200" dirty="0"/>
              <a:t> गुण मिळवणार आहे </a:t>
            </a:r>
          </a:p>
          <a:p>
            <a:r>
              <a:rPr lang="mr-IN" sz="3200" dirty="0"/>
              <a:t>चला तर मेनू बनवायला सुरुवात करा.</a:t>
            </a:r>
            <a:endParaRPr lang="en-US" sz="3200" dirty="0"/>
          </a:p>
        </p:txBody>
      </p:sp>
    </p:spTree>
    <p:extLst>
      <p:ext uri="{BB962C8B-B14F-4D97-AF65-F5344CB8AC3E}">
        <p14:creationId xmlns:p14="http://schemas.microsoft.com/office/powerpoint/2010/main" val="205789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7106E-4F3D-0D93-4A78-87EE628C90B9}"/>
              </a:ext>
            </a:extLst>
          </p:cNvPr>
          <p:cNvSpPr>
            <a:spLocks noGrp="1"/>
          </p:cNvSpPr>
          <p:nvPr>
            <p:ph idx="1"/>
          </p:nvPr>
        </p:nvSpPr>
        <p:spPr>
          <a:xfrm>
            <a:off x="838200" y="587829"/>
            <a:ext cx="10515600" cy="5589134"/>
          </a:xfrm>
        </p:spPr>
        <p:txBody>
          <a:bodyPr>
            <a:normAutofit/>
          </a:bodyPr>
          <a:lstStyle/>
          <a:p>
            <a:pPr marL="0" indent="0">
              <a:buNone/>
            </a:pPr>
            <a:r>
              <a:rPr lang="mr-IN" sz="4400" dirty="0"/>
              <a:t>गुण मोजण्याचे सूत्र</a:t>
            </a:r>
            <a:endParaRPr lang="en-US" sz="4400" dirty="0"/>
          </a:p>
        </p:txBody>
      </p:sp>
      <p:graphicFrame>
        <p:nvGraphicFramePr>
          <p:cNvPr id="4" name="Table 3">
            <a:extLst>
              <a:ext uri="{FF2B5EF4-FFF2-40B4-BE49-F238E27FC236}">
                <a16:creationId xmlns:a16="http://schemas.microsoft.com/office/drawing/2014/main" id="{DA6CFAAD-E3B3-6A09-2F27-D0458533FE09}"/>
              </a:ext>
            </a:extLst>
          </p:cNvPr>
          <p:cNvGraphicFramePr>
            <a:graphicFrameLocks noGrp="1"/>
          </p:cNvGraphicFramePr>
          <p:nvPr>
            <p:extLst>
              <p:ext uri="{D42A27DB-BD31-4B8C-83A1-F6EECF244321}">
                <p14:modId xmlns:p14="http://schemas.microsoft.com/office/powerpoint/2010/main" val="559645836"/>
              </p:ext>
            </p:extLst>
          </p:nvPr>
        </p:nvGraphicFramePr>
        <p:xfrm>
          <a:off x="1142999" y="1861457"/>
          <a:ext cx="10384971" cy="4570552"/>
        </p:xfrm>
        <a:graphic>
          <a:graphicData uri="http://schemas.openxmlformats.org/drawingml/2006/table">
            <a:tbl>
              <a:tblPr firstRow="1" bandRow="1">
                <a:tableStyleId>{C083E6E3-FA7D-4D7B-A595-EF9225AFEA82}</a:tableStyleId>
              </a:tblPr>
              <a:tblGrid>
                <a:gridCol w="3880457">
                  <a:extLst>
                    <a:ext uri="{9D8B030D-6E8A-4147-A177-3AD203B41FA5}">
                      <a16:colId xmlns:a16="http://schemas.microsoft.com/office/drawing/2014/main" val="2495347261"/>
                    </a:ext>
                  </a:extLst>
                </a:gridCol>
                <a:gridCol w="2420070">
                  <a:extLst>
                    <a:ext uri="{9D8B030D-6E8A-4147-A177-3AD203B41FA5}">
                      <a16:colId xmlns:a16="http://schemas.microsoft.com/office/drawing/2014/main" val="1793477193"/>
                    </a:ext>
                  </a:extLst>
                </a:gridCol>
                <a:gridCol w="4084444">
                  <a:extLst>
                    <a:ext uri="{9D8B030D-6E8A-4147-A177-3AD203B41FA5}">
                      <a16:colId xmlns:a16="http://schemas.microsoft.com/office/drawing/2014/main" val="2547429245"/>
                    </a:ext>
                  </a:extLst>
                </a:gridCol>
              </a:tblGrid>
              <a:tr h="1230532">
                <a:tc>
                  <a:txBody>
                    <a:bodyPr/>
                    <a:lstStyle/>
                    <a:p>
                      <a:r>
                        <a:rPr lang="mr-IN" sz="3200" dirty="0"/>
                        <a:t>एकूण देण्यात येणारे गुण </a:t>
                      </a:r>
                      <a:endParaRPr lang="en-US" sz="3200" dirty="0"/>
                    </a:p>
                  </a:txBody>
                  <a:tcPr/>
                </a:tc>
                <a:tc>
                  <a:txBody>
                    <a:bodyPr/>
                    <a:lstStyle/>
                    <a:p>
                      <a:r>
                        <a:rPr lang="mr-IN" sz="3200" dirty="0"/>
                        <a:t>गुण </a:t>
                      </a:r>
                      <a:endParaRPr lang="en-US" sz="3200" dirty="0"/>
                    </a:p>
                  </a:txBody>
                  <a:tcPr/>
                </a:tc>
                <a:tc>
                  <a:txBody>
                    <a:bodyPr/>
                    <a:lstStyle/>
                    <a:p>
                      <a:r>
                        <a:rPr lang="mr-IN" sz="3200" dirty="0"/>
                        <a:t>अंतिम गुण </a:t>
                      </a:r>
                      <a:endParaRPr lang="en-US" sz="3200" dirty="0"/>
                    </a:p>
                  </a:txBody>
                  <a:tcPr/>
                </a:tc>
                <a:extLst>
                  <a:ext uri="{0D108BD9-81ED-4DB2-BD59-A6C34878D82A}">
                    <a16:rowId xmlns:a16="http://schemas.microsoft.com/office/drawing/2014/main" val="3495952754"/>
                  </a:ext>
                </a:extLst>
              </a:tr>
              <a:tr h="668004">
                <a:tc>
                  <a:txBody>
                    <a:bodyPr/>
                    <a:lstStyle/>
                    <a:p>
                      <a:r>
                        <a:rPr lang="en-US" sz="3200" dirty="0"/>
                        <a:t>A</a:t>
                      </a:r>
                    </a:p>
                  </a:txBody>
                  <a:tcPr/>
                </a:tc>
                <a:tc>
                  <a:txBody>
                    <a:bodyPr/>
                    <a:lstStyle/>
                    <a:p>
                      <a:r>
                        <a:rPr lang="en-US" sz="3200" dirty="0"/>
                        <a:t>#A x 2</a:t>
                      </a:r>
                    </a:p>
                  </a:txBody>
                  <a:tcPr/>
                </a:tc>
                <a:tc>
                  <a:txBody>
                    <a:bodyPr/>
                    <a:lstStyle/>
                    <a:p>
                      <a:endParaRPr lang="en-US" sz="3200"/>
                    </a:p>
                  </a:txBody>
                  <a:tcPr/>
                </a:tc>
                <a:extLst>
                  <a:ext uri="{0D108BD9-81ED-4DB2-BD59-A6C34878D82A}">
                    <a16:rowId xmlns:a16="http://schemas.microsoft.com/office/drawing/2014/main" val="3120115883"/>
                  </a:ext>
                </a:extLst>
              </a:tr>
              <a:tr h="668004">
                <a:tc>
                  <a:txBody>
                    <a:bodyPr/>
                    <a:lstStyle/>
                    <a:p>
                      <a:r>
                        <a:rPr lang="en-US" sz="3200" dirty="0"/>
                        <a:t>B</a:t>
                      </a:r>
                    </a:p>
                  </a:txBody>
                  <a:tcPr/>
                </a:tc>
                <a:tc>
                  <a:txBody>
                    <a:bodyPr/>
                    <a:lstStyle/>
                    <a:p>
                      <a:r>
                        <a:rPr lang="en-US" sz="3200" dirty="0"/>
                        <a:t>#B x 5</a:t>
                      </a:r>
                    </a:p>
                  </a:txBody>
                  <a:tcPr/>
                </a:tc>
                <a:tc>
                  <a:txBody>
                    <a:bodyPr/>
                    <a:lstStyle/>
                    <a:p>
                      <a:endParaRPr lang="en-US" sz="3200"/>
                    </a:p>
                  </a:txBody>
                  <a:tcPr/>
                </a:tc>
                <a:extLst>
                  <a:ext uri="{0D108BD9-81ED-4DB2-BD59-A6C34878D82A}">
                    <a16:rowId xmlns:a16="http://schemas.microsoft.com/office/drawing/2014/main" val="3809911354"/>
                  </a:ext>
                </a:extLst>
              </a:tr>
              <a:tr h="668004">
                <a:tc>
                  <a:txBody>
                    <a:bodyPr/>
                    <a:lstStyle/>
                    <a:p>
                      <a:r>
                        <a:rPr lang="en-US" sz="3200" dirty="0"/>
                        <a:t>C</a:t>
                      </a:r>
                    </a:p>
                  </a:txBody>
                  <a:tcPr/>
                </a:tc>
                <a:tc>
                  <a:txBody>
                    <a:bodyPr/>
                    <a:lstStyle/>
                    <a:p>
                      <a:r>
                        <a:rPr lang="en-US" sz="3200" dirty="0"/>
                        <a:t>#C x 10</a:t>
                      </a:r>
                    </a:p>
                  </a:txBody>
                  <a:tcPr/>
                </a:tc>
                <a:tc>
                  <a:txBody>
                    <a:bodyPr/>
                    <a:lstStyle/>
                    <a:p>
                      <a:endParaRPr lang="en-US" sz="3200" dirty="0"/>
                    </a:p>
                  </a:txBody>
                  <a:tcPr/>
                </a:tc>
                <a:extLst>
                  <a:ext uri="{0D108BD9-81ED-4DB2-BD59-A6C34878D82A}">
                    <a16:rowId xmlns:a16="http://schemas.microsoft.com/office/drawing/2014/main" val="1668080318"/>
                  </a:ext>
                </a:extLst>
              </a:tr>
              <a:tr h="668004">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917059457"/>
                  </a:ext>
                </a:extLst>
              </a:tr>
              <a:tr h="668004">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695878452"/>
                  </a:ext>
                </a:extLst>
              </a:tr>
            </a:tbl>
          </a:graphicData>
        </a:graphic>
      </p:graphicFrame>
      <p:sp>
        <p:nvSpPr>
          <p:cNvPr id="2" name="TextBox 1">
            <a:extLst>
              <a:ext uri="{FF2B5EF4-FFF2-40B4-BE49-F238E27FC236}">
                <a16:creationId xmlns:a16="http://schemas.microsoft.com/office/drawing/2014/main" id="{F58E0237-47F9-CC30-6640-3C3877E8BE97}"/>
              </a:ext>
            </a:extLst>
          </p:cNvPr>
          <p:cNvSpPr txBox="1"/>
          <p:nvPr/>
        </p:nvSpPr>
        <p:spPr>
          <a:xfrm>
            <a:off x="1142998" y="5007413"/>
            <a:ext cx="5257802" cy="584775"/>
          </a:xfrm>
          <a:prstGeom prst="rect">
            <a:avLst/>
          </a:prstGeom>
          <a:noFill/>
        </p:spPr>
        <p:txBody>
          <a:bodyPr wrap="square" rtlCol="0">
            <a:spAutoFit/>
          </a:bodyPr>
          <a:lstStyle/>
          <a:p>
            <a:pPr marL="0" algn="l" rtl="0" eaLnBrk="1" fontAlgn="t" latinLnBrk="0" hangingPunct="1">
              <a:spcBef>
                <a:spcPts val="0"/>
              </a:spcBef>
              <a:spcAft>
                <a:spcPts val="0"/>
              </a:spcAft>
            </a:pPr>
            <a:r>
              <a:rPr lang="en-US" sz="3200" i="0" u="none" strike="noStrike" kern="1200" dirty="0">
                <a:solidFill>
                  <a:srgbClr val="000000"/>
                </a:solidFill>
                <a:effectLst/>
              </a:rPr>
              <a:t>Lemon</a:t>
            </a:r>
            <a:r>
              <a:rPr lang="en-IN" sz="3200" dirty="0"/>
              <a:t>		   </a:t>
            </a:r>
            <a:r>
              <a:rPr lang="mr-IN" sz="3200" dirty="0"/>
              <a:t>	</a:t>
            </a:r>
            <a:r>
              <a:rPr lang="en-US" sz="3200" i="0" u="none" strike="noStrike" kern="1200" dirty="0">
                <a:solidFill>
                  <a:srgbClr val="000000"/>
                </a:solidFill>
                <a:effectLst/>
              </a:rPr>
              <a:t>Add 50</a:t>
            </a:r>
            <a:endParaRPr lang="en-US" sz="3200" dirty="0"/>
          </a:p>
        </p:txBody>
      </p:sp>
      <p:sp>
        <p:nvSpPr>
          <p:cNvPr id="5" name="TextBox 4">
            <a:extLst>
              <a:ext uri="{FF2B5EF4-FFF2-40B4-BE49-F238E27FC236}">
                <a16:creationId xmlns:a16="http://schemas.microsoft.com/office/drawing/2014/main" id="{AFB168ED-5018-B658-2293-32B4740F2DBC}"/>
              </a:ext>
            </a:extLst>
          </p:cNvPr>
          <p:cNvSpPr txBox="1"/>
          <p:nvPr/>
        </p:nvSpPr>
        <p:spPr>
          <a:xfrm>
            <a:off x="1142998" y="5830489"/>
            <a:ext cx="3867462" cy="584775"/>
          </a:xfrm>
          <a:prstGeom prst="rect">
            <a:avLst/>
          </a:prstGeom>
          <a:noFill/>
        </p:spPr>
        <p:txBody>
          <a:bodyPr wrap="square" rtlCol="0">
            <a:spAutoFit/>
          </a:bodyPr>
          <a:lstStyle/>
          <a:p>
            <a:r>
              <a:rPr lang="en-US" sz="3200" dirty="0"/>
              <a:t>Total Score</a:t>
            </a:r>
          </a:p>
        </p:txBody>
      </p:sp>
    </p:spTree>
    <p:extLst>
      <p:ext uri="{BB962C8B-B14F-4D97-AF65-F5344CB8AC3E}">
        <p14:creationId xmlns:p14="http://schemas.microsoft.com/office/powerpoint/2010/main" val="34667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3E2D-472C-E148-E9E1-AF72BCBBB5AE}"/>
              </a:ext>
            </a:extLst>
          </p:cNvPr>
          <p:cNvSpPr>
            <a:spLocks noGrp="1"/>
          </p:cNvSpPr>
          <p:nvPr>
            <p:ph type="title"/>
          </p:nvPr>
        </p:nvSpPr>
        <p:spPr>
          <a:xfrm>
            <a:off x="838200" y="365126"/>
            <a:ext cx="10515600" cy="679858"/>
          </a:xfrm>
        </p:spPr>
        <p:txBody>
          <a:bodyPr>
            <a:normAutofit fontScale="90000"/>
          </a:bodyPr>
          <a:lstStyle/>
          <a:p>
            <a:r>
              <a:rPr lang="mr-IN" dirty="0"/>
              <a:t>संतुलित आहार </a:t>
            </a:r>
            <a:endParaRPr lang="en-US" dirty="0"/>
          </a:p>
        </p:txBody>
      </p:sp>
      <p:pic>
        <p:nvPicPr>
          <p:cNvPr id="6" name="Picture 5">
            <a:extLst>
              <a:ext uri="{FF2B5EF4-FFF2-40B4-BE49-F238E27FC236}">
                <a16:creationId xmlns:a16="http://schemas.microsoft.com/office/drawing/2014/main" id="{643757B8-D036-8814-C46A-5D93562E8B13}"/>
              </a:ext>
            </a:extLst>
          </p:cNvPr>
          <p:cNvPicPr>
            <a:picLocks noChangeAspect="1"/>
          </p:cNvPicPr>
          <p:nvPr/>
        </p:nvPicPr>
        <p:blipFill rotWithShape="1">
          <a:blip r:embed="rId2"/>
          <a:srcRect t="27765" b="38252"/>
          <a:stretch/>
        </p:blipFill>
        <p:spPr bwMode="auto">
          <a:xfrm>
            <a:off x="582032" y="3688589"/>
            <a:ext cx="6718487" cy="3063903"/>
          </a:xfrm>
          <a:prstGeom prst="rect">
            <a:avLst/>
          </a:prstGeom>
          <a:ln>
            <a:noFill/>
          </a:ln>
          <a:extLst>
            <a:ext uri="{53640926-AAD7-44D8-BBD7-CCE9431645EC}">
              <a14:shadowObscured xmlns:a14="http://schemas.microsoft.com/office/drawing/2010/main"/>
            </a:ext>
          </a:extLst>
        </p:spPr>
      </p:pic>
      <p:grpSp>
        <p:nvGrpSpPr>
          <p:cNvPr id="15" name="Group 14">
            <a:extLst>
              <a:ext uri="{FF2B5EF4-FFF2-40B4-BE49-F238E27FC236}">
                <a16:creationId xmlns:a16="http://schemas.microsoft.com/office/drawing/2014/main" id="{D0FB1C70-A8F3-3335-CA48-A3DB2811A43B}"/>
              </a:ext>
            </a:extLst>
          </p:cNvPr>
          <p:cNvGrpSpPr/>
          <p:nvPr/>
        </p:nvGrpSpPr>
        <p:grpSpPr>
          <a:xfrm>
            <a:off x="323986" y="947720"/>
            <a:ext cx="11797182" cy="4651516"/>
            <a:chOff x="323986" y="947720"/>
            <a:chExt cx="11797182" cy="4651516"/>
          </a:xfrm>
        </p:grpSpPr>
        <p:pic>
          <p:nvPicPr>
            <p:cNvPr id="4" name="Picture 3">
              <a:extLst>
                <a:ext uri="{FF2B5EF4-FFF2-40B4-BE49-F238E27FC236}">
                  <a16:creationId xmlns:a16="http://schemas.microsoft.com/office/drawing/2014/main" id="{167E5E6A-215B-0404-4D0E-8DF151DE3223}"/>
                </a:ext>
              </a:extLst>
            </p:cNvPr>
            <p:cNvPicPr>
              <a:picLocks noChangeAspect="1"/>
            </p:cNvPicPr>
            <p:nvPr/>
          </p:nvPicPr>
          <p:blipFill rotWithShape="1">
            <a:blip r:embed="rId2"/>
            <a:srcRect t="61328"/>
            <a:stretch/>
          </p:blipFill>
          <p:spPr bwMode="auto">
            <a:xfrm>
              <a:off x="6234929" y="2180491"/>
              <a:ext cx="5886239" cy="341874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9D3D60B-4A74-E694-78B1-EF2DF2649472}"/>
                </a:ext>
              </a:extLst>
            </p:cNvPr>
            <p:cNvPicPr>
              <a:picLocks noChangeAspect="1"/>
            </p:cNvPicPr>
            <p:nvPr/>
          </p:nvPicPr>
          <p:blipFill rotWithShape="1">
            <a:blip r:embed="rId2"/>
            <a:srcRect t="3870" b="71757"/>
            <a:stretch/>
          </p:blipFill>
          <p:spPr bwMode="auto">
            <a:xfrm>
              <a:off x="582032" y="1258763"/>
              <a:ext cx="5957694" cy="2270805"/>
            </a:xfrm>
            <a:prstGeom prst="rect">
              <a:avLst/>
            </a:prstGeom>
            <a:ln>
              <a:noFill/>
            </a:ln>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id="{61D52C96-B952-4797-5DB2-C29BA6858348}"/>
                </a:ext>
              </a:extLst>
            </p:cNvPr>
            <p:cNvGrpSpPr/>
            <p:nvPr/>
          </p:nvGrpSpPr>
          <p:grpSpPr>
            <a:xfrm>
              <a:off x="323986" y="947720"/>
              <a:ext cx="6900918" cy="1657599"/>
              <a:chOff x="323986" y="947720"/>
              <a:chExt cx="6900918" cy="1657599"/>
            </a:xfrm>
          </p:grpSpPr>
          <p:sp>
            <p:nvSpPr>
              <p:cNvPr id="3" name="Rectangle 2">
                <a:extLst>
                  <a:ext uri="{FF2B5EF4-FFF2-40B4-BE49-F238E27FC236}">
                    <a16:creationId xmlns:a16="http://schemas.microsoft.com/office/drawing/2014/main" id="{8535F775-0427-004A-93D6-D2D922F316F7}"/>
                  </a:ext>
                </a:extLst>
              </p:cNvPr>
              <p:cNvSpPr/>
              <p:nvPr/>
            </p:nvSpPr>
            <p:spPr>
              <a:xfrm>
                <a:off x="323986" y="1099742"/>
                <a:ext cx="2525486" cy="150557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mr-IN" dirty="0">
                    <a:solidFill>
                      <a:schemeClr val="tx1"/>
                    </a:solidFill>
                  </a:rPr>
                  <a:t>उर्जा देणारे अन्नपदार्थ हे कार्यक्षम राहण्यास मदत करतात</a:t>
                </a:r>
                <a:endParaRPr lang="en-IN" dirty="0">
                  <a:solidFill>
                    <a:schemeClr val="tx1"/>
                  </a:solidFill>
                </a:endParaRPr>
              </a:p>
            </p:txBody>
          </p:sp>
          <p:sp>
            <p:nvSpPr>
              <p:cNvPr id="7" name="Rectangle 6">
                <a:extLst>
                  <a:ext uri="{FF2B5EF4-FFF2-40B4-BE49-F238E27FC236}">
                    <a16:creationId xmlns:a16="http://schemas.microsoft.com/office/drawing/2014/main" id="{8FE8102D-6B34-6259-DB58-F1EA1DD5DA2B}"/>
                  </a:ext>
                </a:extLst>
              </p:cNvPr>
              <p:cNvSpPr/>
              <p:nvPr/>
            </p:nvSpPr>
            <p:spPr>
              <a:xfrm>
                <a:off x="3107518" y="947720"/>
                <a:ext cx="4117386" cy="9246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r-IN" dirty="0">
                    <a:solidFill>
                      <a:schemeClr val="tx1"/>
                    </a:solidFill>
                  </a:rPr>
                  <a:t>तांदूळ, गहू, इतर धान्ये जसे बाजरी, ज्वारी, तसेच बटाटे, गुळ, साखर, तेल तूप </a:t>
                </a:r>
                <a:endParaRPr lang="en-IN" dirty="0">
                  <a:solidFill>
                    <a:schemeClr val="tx1"/>
                  </a:solidFill>
                </a:endParaRPr>
              </a:p>
            </p:txBody>
          </p:sp>
        </p:grpSp>
        <p:grpSp>
          <p:nvGrpSpPr>
            <p:cNvPr id="13" name="Group 12">
              <a:extLst>
                <a:ext uri="{FF2B5EF4-FFF2-40B4-BE49-F238E27FC236}">
                  <a16:creationId xmlns:a16="http://schemas.microsoft.com/office/drawing/2014/main" id="{F1544BCA-6685-7A99-5F65-8BD4B0DA481E}"/>
                </a:ext>
              </a:extLst>
            </p:cNvPr>
            <p:cNvGrpSpPr/>
            <p:nvPr/>
          </p:nvGrpSpPr>
          <p:grpSpPr>
            <a:xfrm>
              <a:off x="6234929" y="1731682"/>
              <a:ext cx="5633085" cy="1956907"/>
              <a:chOff x="6234929" y="1731682"/>
              <a:chExt cx="5633085" cy="1956907"/>
            </a:xfrm>
          </p:grpSpPr>
          <p:sp>
            <p:nvSpPr>
              <p:cNvPr id="8" name="Rectangle 7">
                <a:extLst>
                  <a:ext uri="{FF2B5EF4-FFF2-40B4-BE49-F238E27FC236}">
                    <a16:creationId xmlns:a16="http://schemas.microsoft.com/office/drawing/2014/main" id="{F0FB8C9F-14D8-DC6D-F4A8-DC2E9707BC73}"/>
                  </a:ext>
                </a:extLst>
              </p:cNvPr>
              <p:cNvSpPr/>
              <p:nvPr/>
            </p:nvSpPr>
            <p:spPr>
              <a:xfrm>
                <a:off x="6234929" y="2183012"/>
                <a:ext cx="2252718" cy="150557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mr-IN" dirty="0">
                    <a:solidFill>
                      <a:schemeClr val="tx1"/>
                    </a:solidFill>
                  </a:rPr>
                  <a:t>शरीराचे रक्षण करणारे पदार्थ जे आजारापासून वाचवतात, रोग जंतूंचा प्रतिकार करतात </a:t>
                </a:r>
                <a:endParaRPr lang="en-IN" dirty="0">
                  <a:solidFill>
                    <a:schemeClr val="tx1"/>
                  </a:solidFill>
                </a:endParaRPr>
              </a:p>
            </p:txBody>
          </p:sp>
          <p:sp>
            <p:nvSpPr>
              <p:cNvPr id="9" name="Rectangle 8">
                <a:extLst>
                  <a:ext uri="{FF2B5EF4-FFF2-40B4-BE49-F238E27FC236}">
                    <a16:creationId xmlns:a16="http://schemas.microsoft.com/office/drawing/2014/main" id="{21273935-0E4F-209C-ADF0-4CFE02D145CF}"/>
                  </a:ext>
                </a:extLst>
              </p:cNvPr>
              <p:cNvSpPr/>
              <p:nvPr/>
            </p:nvSpPr>
            <p:spPr>
              <a:xfrm>
                <a:off x="8675914" y="1731682"/>
                <a:ext cx="3192100" cy="19569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r-IN" dirty="0">
                    <a:solidFill>
                      <a:schemeClr val="tx1"/>
                    </a:solidFill>
                  </a:rPr>
                  <a:t>हिरव्या पालेभाज्या जसे पालक, मेथी, पुदिना, मोहरीची भाजी, फळभाज्या जसे गाजर, दुधीभोपळा, लाल भोपळा, पेरू, टमाटे, आणि आंबट फळे जसे संत्री, पपई, लिंबू इत्यादी </a:t>
                </a:r>
                <a:endParaRPr lang="en-IN" dirty="0">
                  <a:solidFill>
                    <a:schemeClr val="tx1"/>
                  </a:solidFill>
                </a:endParaRPr>
              </a:p>
            </p:txBody>
          </p:sp>
        </p:grpSp>
        <p:grpSp>
          <p:nvGrpSpPr>
            <p:cNvPr id="14" name="Group 13">
              <a:extLst>
                <a:ext uri="{FF2B5EF4-FFF2-40B4-BE49-F238E27FC236}">
                  <a16:creationId xmlns:a16="http://schemas.microsoft.com/office/drawing/2014/main" id="{79A3C4DD-9ECA-035E-D0D1-468E733032C6}"/>
                </a:ext>
              </a:extLst>
            </p:cNvPr>
            <p:cNvGrpSpPr/>
            <p:nvPr/>
          </p:nvGrpSpPr>
          <p:grpSpPr>
            <a:xfrm>
              <a:off x="838200" y="3889863"/>
              <a:ext cx="6642872" cy="1618308"/>
              <a:chOff x="838200" y="3889863"/>
              <a:chExt cx="6642872" cy="1618308"/>
            </a:xfrm>
          </p:grpSpPr>
          <p:sp>
            <p:nvSpPr>
              <p:cNvPr id="10" name="Rectangle 9">
                <a:extLst>
                  <a:ext uri="{FF2B5EF4-FFF2-40B4-BE49-F238E27FC236}">
                    <a16:creationId xmlns:a16="http://schemas.microsoft.com/office/drawing/2014/main" id="{1ED34CB9-E090-280F-ACF3-0F06F79807F3}"/>
                  </a:ext>
                </a:extLst>
              </p:cNvPr>
              <p:cNvSpPr/>
              <p:nvPr/>
            </p:nvSpPr>
            <p:spPr>
              <a:xfrm>
                <a:off x="838200" y="3889863"/>
                <a:ext cx="2269318" cy="16183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mr-IN" dirty="0">
                    <a:solidFill>
                      <a:schemeClr val="tx1"/>
                    </a:solidFill>
                  </a:rPr>
                  <a:t>शरीराच्या वाढीला मदत करणारे पदार्थ जे किशोरावस्थेतील मुलामुलींमधीलवाढीला मदत करतात  </a:t>
                </a:r>
                <a:endParaRPr lang="en-IN" dirty="0">
                  <a:solidFill>
                    <a:schemeClr val="tx1"/>
                  </a:solidFill>
                </a:endParaRPr>
              </a:p>
            </p:txBody>
          </p:sp>
          <p:sp>
            <p:nvSpPr>
              <p:cNvPr id="11" name="Rectangle 10">
                <a:extLst>
                  <a:ext uri="{FF2B5EF4-FFF2-40B4-BE49-F238E27FC236}">
                    <a16:creationId xmlns:a16="http://schemas.microsoft.com/office/drawing/2014/main" id="{3BE72D8C-A0C0-B29B-EB07-93E13C927A62}"/>
                  </a:ext>
                </a:extLst>
              </p:cNvPr>
              <p:cNvSpPr/>
              <p:nvPr/>
            </p:nvSpPr>
            <p:spPr>
              <a:xfrm>
                <a:off x="3363686" y="3984321"/>
                <a:ext cx="4117386" cy="10508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r-IN" dirty="0">
                    <a:solidFill>
                      <a:schemeClr val="tx1"/>
                    </a:solidFill>
                  </a:rPr>
                  <a:t>डाळी जसे: मसूरची डाळ, शेंगा, मटार , शेगदाणे, बिन्स, दुध, अंडी, मांस इत्यादी तसेच मोड आलेली कडधान्ये, हे शरीरातील व्हिटामिन सी चे प्रमाण वाढवते </a:t>
                </a:r>
                <a:endParaRPr lang="en-IN" dirty="0">
                  <a:solidFill>
                    <a:schemeClr val="tx1"/>
                  </a:solidFill>
                </a:endParaRPr>
              </a:p>
            </p:txBody>
          </p:sp>
        </p:grpSp>
      </p:grpSp>
    </p:spTree>
    <p:extLst>
      <p:ext uri="{BB962C8B-B14F-4D97-AF65-F5344CB8AC3E}">
        <p14:creationId xmlns:p14="http://schemas.microsoft.com/office/powerpoint/2010/main" val="22633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D05DB-9DEA-3C56-232F-28F41EF95343}"/>
              </a:ext>
            </a:extLst>
          </p:cNvPr>
          <p:cNvSpPr>
            <a:spLocks noGrp="1"/>
          </p:cNvSpPr>
          <p:nvPr>
            <p:ph type="title"/>
          </p:nvPr>
        </p:nvSpPr>
        <p:spPr>
          <a:xfrm>
            <a:off x="589560" y="856180"/>
            <a:ext cx="4560584" cy="1128068"/>
          </a:xfrm>
        </p:spPr>
        <p:txBody>
          <a:bodyPr anchor="ctr">
            <a:normAutofit/>
          </a:bodyPr>
          <a:lstStyle/>
          <a:p>
            <a:r>
              <a:rPr lang="mr-IN" sz="4000" dirty="0"/>
              <a:t>संतुलित आहार </a:t>
            </a:r>
            <a:r>
              <a:rPr lang="en-US" sz="4000" dirty="0"/>
              <a:t> </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27D9B0-E43C-26CC-0857-2978471F335D}"/>
              </a:ext>
            </a:extLst>
          </p:cNvPr>
          <p:cNvPicPr>
            <a:picLocks noChangeAspect="1"/>
          </p:cNvPicPr>
          <p:nvPr/>
        </p:nvPicPr>
        <p:blipFill rotWithShape="1">
          <a:blip r:embed="rId2"/>
          <a:srcRect r="11208" b="3"/>
          <a:stretch/>
        </p:blipFill>
        <p:spPr>
          <a:xfrm>
            <a:off x="5977788" y="799352"/>
            <a:ext cx="5425410" cy="5259296"/>
          </a:xfrm>
          <a:prstGeom prst="rect">
            <a:avLst/>
          </a:prstGeom>
        </p:spPr>
      </p:pic>
      <p:graphicFrame>
        <p:nvGraphicFramePr>
          <p:cNvPr id="10" name="Table 9">
            <a:extLst>
              <a:ext uri="{FF2B5EF4-FFF2-40B4-BE49-F238E27FC236}">
                <a16:creationId xmlns:a16="http://schemas.microsoft.com/office/drawing/2014/main" id="{400D4D55-2EF4-495A-7AD9-220058F37298}"/>
              </a:ext>
            </a:extLst>
          </p:cNvPr>
          <p:cNvGraphicFramePr>
            <a:graphicFrameLocks noGrp="1"/>
          </p:cNvGraphicFramePr>
          <p:nvPr>
            <p:extLst>
              <p:ext uri="{D42A27DB-BD31-4B8C-83A1-F6EECF244321}">
                <p14:modId xmlns:p14="http://schemas.microsoft.com/office/powerpoint/2010/main" val="1442518433"/>
              </p:ext>
            </p:extLst>
          </p:nvPr>
        </p:nvGraphicFramePr>
        <p:xfrm>
          <a:off x="137816" y="3194634"/>
          <a:ext cx="5547994" cy="2562823"/>
        </p:xfrm>
        <a:graphic>
          <a:graphicData uri="http://schemas.openxmlformats.org/drawingml/2006/table">
            <a:tbl>
              <a:tblPr firstRow="1" bandRow="1">
                <a:tableStyleId>{5C22544A-7EE6-4342-B048-85BDC9FD1C3A}</a:tableStyleId>
              </a:tblPr>
              <a:tblGrid>
                <a:gridCol w="885441">
                  <a:extLst>
                    <a:ext uri="{9D8B030D-6E8A-4147-A177-3AD203B41FA5}">
                      <a16:colId xmlns:a16="http://schemas.microsoft.com/office/drawing/2014/main" val="1155256762"/>
                    </a:ext>
                  </a:extLst>
                </a:gridCol>
                <a:gridCol w="4662553">
                  <a:extLst>
                    <a:ext uri="{9D8B030D-6E8A-4147-A177-3AD203B41FA5}">
                      <a16:colId xmlns:a16="http://schemas.microsoft.com/office/drawing/2014/main" val="2874038322"/>
                    </a:ext>
                  </a:extLst>
                </a:gridCol>
              </a:tblGrid>
              <a:tr h="673063">
                <a:tc>
                  <a:txBody>
                    <a:bodyPr/>
                    <a:lstStyle/>
                    <a:p>
                      <a:endParaRPr lang="en-US" sz="28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mr-IN" sz="2800" b="0" dirty="0">
                          <a:solidFill>
                            <a:schemeClr val="accent1">
                              <a:lumMod val="50000"/>
                            </a:schemeClr>
                          </a:solidFill>
                        </a:rPr>
                        <a:t>नारंगी रंगाची फळे आणि अन्न पदार्थ</a:t>
                      </a:r>
                      <a:endParaRPr lang="en-US" sz="28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897622783"/>
                  </a:ext>
                </a:extLst>
              </a:tr>
              <a:tr h="673063">
                <a:tc>
                  <a:txBody>
                    <a:bodyPr/>
                    <a:lstStyle/>
                    <a:p>
                      <a:endParaRPr lang="en-US" sz="28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mr-IN" sz="2800" dirty="0">
                          <a:solidFill>
                            <a:schemeClr val="accent1">
                              <a:lumMod val="50000"/>
                            </a:schemeClr>
                          </a:solidFill>
                        </a:rPr>
                        <a:t>कर्बोदके, पांढरे पदार्थ जसे दूध आणि दुग्धजन्य पदार्थ </a:t>
                      </a:r>
                      <a:endParaRPr lang="en-US" sz="2800" dirty="0">
                        <a:solidFill>
                          <a:schemeClr val="accent1">
                            <a:lumMod val="5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874826068"/>
                  </a:ext>
                </a:extLst>
              </a:tr>
              <a:tr h="673063">
                <a:tc>
                  <a:txBody>
                    <a:bodyPr/>
                    <a:lstStyle/>
                    <a:p>
                      <a:endParaRPr lang="en-US" sz="28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mr-IN" sz="2800" dirty="0">
                          <a:solidFill>
                            <a:schemeClr val="accent1">
                              <a:lumMod val="50000"/>
                            </a:schemeClr>
                          </a:solidFill>
                        </a:rPr>
                        <a:t>हिरव्या पालेभाज्या </a:t>
                      </a:r>
                      <a:endParaRPr lang="en-US" sz="2800" dirty="0">
                        <a:solidFill>
                          <a:schemeClr val="accent1">
                            <a:lumMod val="5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76947206"/>
                  </a:ext>
                </a:extLst>
              </a:tr>
            </a:tbl>
          </a:graphicData>
        </a:graphic>
      </p:graphicFrame>
    </p:spTree>
    <p:extLst>
      <p:ext uri="{BB962C8B-B14F-4D97-AF65-F5344CB8AC3E}">
        <p14:creationId xmlns:p14="http://schemas.microsoft.com/office/powerpoint/2010/main" val="242148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mr-IN" sz="4200" b="1" dirty="0"/>
              <a:t>एनेमियाच्या कारणांचे पुनरावलोकन करू या</a:t>
            </a:r>
            <a:endParaRPr lang="en-IN"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mr-IN" sz="2400" b="1" dirty="0"/>
              <a:t>पोषणा व्यतिरिक्त इतर कारणे </a:t>
            </a:r>
            <a:r>
              <a:rPr lang="en-IN" sz="2400" b="1" dirty="0"/>
              <a:t>:</a:t>
            </a:r>
            <a:endParaRPr lang="en-IN" sz="2400" dirty="0"/>
          </a:p>
          <a:p>
            <a:pPr lvl="0"/>
            <a:r>
              <a:rPr lang="mr-IN" sz="2400" dirty="0"/>
              <a:t>पाळीच्या काळात होणाऱ्या अति रक्तस्त्रावाने होणारी रक्ताची हानी</a:t>
            </a:r>
            <a:endParaRPr lang="en-IN" sz="2400" dirty="0"/>
          </a:p>
          <a:p>
            <a:pPr lvl="0"/>
            <a:r>
              <a:rPr lang="mr-IN" sz="2400" dirty="0"/>
              <a:t>जंत संक्रमणामुळे शरीरातील लोहाचे प्रमाण कमी होणे. काही चुकीच्या सवयींमुळे शरीरात जंतांचे संक्रमण होण्याचा धोका वाढतो.- </a:t>
            </a:r>
            <a:endParaRPr lang="en-IN" sz="2400" dirty="0"/>
          </a:p>
          <a:p>
            <a:pPr lvl="1">
              <a:buFont typeface="Courier New" panose="02070309020205020404" pitchFamily="49" charset="0"/>
              <a:buChar char="o"/>
            </a:pPr>
            <a:r>
              <a:rPr lang="en-IN" dirty="0"/>
              <a:t> </a:t>
            </a:r>
            <a:r>
              <a:rPr lang="mr-IN" dirty="0"/>
              <a:t>व्यक्तिगत स्वच्छतेच्या सवयी जसे नखे वेळोवेळी न कापणे</a:t>
            </a:r>
            <a:endParaRPr lang="en-IN" dirty="0"/>
          </a:p>
          <a:p>
            <a:pPr lvl="1">
              <a:buFont typeface="Courier New" panose="02070309020205020404" pitchFamily="49" charset="0"/>
              <a:buChar char="o"/>
            </a:pPr>
            <a:r>
              <a:rPr lang="mr-IN" dirty="0"/>
              <a:t> काहीही खाण्यापूर्वी हात न धुणे </a:t>
            </a:r>
          </a:p>
          <a:p>
            <a:pPr lvl="1">
              <a:buFont typeface="Courier New" panose="02070309020205020404" pitchFamily="49" charset="0"/>
              <a:buChar char="o"/>
            </a:pPr>
            <a:r>
              <a:rPr lang="mr-IN" dirty="0"/>
              <a:t> ज्या ठिकाणी जंताचे संक्रमण होण्याचा धोका आहे अश्या ठिकाणी खेळणे</a:t>
            </a:r>
            <a:endParaRPr lang="en-IN" dirty="0"/>
          </a:p>
          <a:p>
            <a:r>
              <a:rPr lang="mr-IN" sz="2400" dirty="0"/>
              <a:t>मुलींचे लहान वयात लग्न आणि त्यांची वारंवार होणारी गर्भधारणा</a:t>
            </a:r>
            <a:endParaRPr lang="en-IN" sz="2400" dirty="0"/>
          </a:p>
          <a:p>
            <a:r>
              <a:rPr lang="mr-IN" sz="2400" dirty="0"/>
              <a:t>मलेरिया आणि डेंगूचे संक्रमण</a:t>
            </a:r>
            <a:endParaRPr lang="en-IN" sz="2400" dirty="0"/>
          </a:p>
          <a:p>
            <a:pPr marL="3657600" lvl="8" indent="0">
              <a:buNone/>
            </a:pPr>
            <a:r>
              <a:rPr lang="en-IN" sz="2400" dirty="0"/>
              <a:t>						</a:t>
            </a:r>
          </a:p>
          <a:p>
            <a:pPr marL="3657600" lvl="8" indent="0">
              <a:buNone/>
            </a:pPr>
            <a:endParaRPr lang="en-IN" sz="2400" dirty="0"/>
          </a:p>
          <a:p>
            <a:endParaRPr lang="en-IN" sz="2400" dirty="0"/>
          </a:p>
        </p:txBody>
      </p:sp>
    </p:spTree>
    <p:extLst>
      <p:ext uri="{BB962C8B-B14F-4D97-AF65-F5344CB8AC3E}">
        <p14:creationId xmlns:p14="http://schemas.microsoft.com/office/powerpoint/2010/main" val="141673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mr-IN" sz="6600" b="1" dirty="0"/>
              <a:t>सत्र </a:t>
            </a:r>
            <a:r>
              <a:rPr lang="en-US" sz="6600" b="1" dirty="0"/>
              <a:t> 4</a:t>
            </a:r>
          </a:p>
        </p:txBody>
      </p:sp>
      <p:sp>
        <p:nvSpPr>
          <p:cNvPr id="3" name="Subtitle 2"/>
          <p:cNvSpPr>
            <a:spLocks noGrp="1"/>
          </p:cNvSpPr>
          <p:nvPr>
            <p:ph type="body" idx="1"/>
          </p:nvPr>
        </p:nvSpPr>
        <p:spPr>
          <a:xfrm>
            <a:off x="638881" y="1922561"/>
            <a:ext cx="10909643" cy="552659"/>
          </a:xfrm>
        </p:spPr>
        <p:txBody>
          <a:bodyPr vert="horz" lIns="91440" tIns="45720" rIns="91440" bIns="45720" rtlCol="0" anchor="ctr">
            <a:normAutofit/>
          </a:bodyPr>
          <a:lstStyle/>
          <a:p>
            <a:pPr algn="ctr"/>
            <a:r>
              <a:rPr lang="mr-IN" b="1" dirty="0">
                <a:solidFill>
                  <a:schemeClr val="tx1"/>
                </a:solidFill>
              </a:rPr>
              <a:t>एनेमियाचा प्रतिबंध आणि उपचार</a:t>
            </a:r>
            <a:endParaRPr lang="en-US" b="1" dirty="0">
              <a:solidFill>
                <a:schemeClr val="tx1"/>
              </a:solidFill>
            </a:endParaRPr>
          </a:p>
        </p:txBody>
      </p:sp>
      <p:sp>
        <p:nvSpPr>
          <p:cNvPr id="103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emia Mukt Bharat – Apps On Google Play, 44% OFF | vp1.in">
            <a:extLst>
              <a:ext uri="{FF2B5EF4-FFF2-40B4-BE49-F238E27FC236}">
                <a16:creationId xmlns:a16="http://schemas.microsoft.com/office/drawing/2014/main" id="{6D41A3D8-CA7E-364F-975D-EA568A09A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564"/>
          <a:stretch/>
        </p:blipFill>
        <p:spPr bwMode="auto">
          <a:xfrm>
            <a:off x="320040" y="3170024"/>
            <a:ext cx="5614416" cy="2550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emia Mukt Bharat - Do's Don't in Anemia - English">
            <a:extLst>
              <a:ext uri="{FF2B5EF4-FFF2-40B4-BE49-F238E27FC236}">
                <a16:creationId xmlns:a16="http://schemas.microsoft.com/office/drawing/2014/main" id="{A853F304-E91B-D119-A308-E836F430DA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19663" y="2642616"/>
            <a:ext cx="5484082" cy="360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81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52866" y="329184"/>
            <a:ext cx="8296006" cy="1090085"/>
          </a:xfrm>
        </p:spPr>
        <p:txBody>
          <a:bodyPr anchor="b">
            <a:normAutofit/>
          </a:bodyPr>
          <a:lstStyle/>
          <a:p>
            <a:r>
              <a:rPr lang="mr-IN" sz="4000" b="1" dirty="0"/>
              <a:t>एनेमिया  रोखण्याचे मार्ग</a:t>
            </a:r>
            <a:endParaRPr lang="en-IN" sz="4000" dirty="0"/>
          </a:p>
        </p:txBody>
      </p:sp>
      <p:pic>
        <p:nvPicPr>
          <p:cNvPr id="4" name="Picture 3"/>
          <p:cNvPicPr/>
          <p:nvPr/>
        </p:nvPicPr>
        <p:blipFill rotWithShape="1">
          <a:blip r:embed="rId2"/>
          <a:srcRect l="6921" r="4675" b="1"/>
          <a:stretch/>
        </p:blipFill>
        <p:spPr>
          <a:xfrm>
            <a:off x="1" y="36576"/>
            <a:ext cx="3671887" cy="682142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71887" y="1455845"/>
            <a:ext cx="8155351" cy="5365579"/>
          </a:xfrm>
          <a:solidFill>
            <a:schemeClr val="bg1"/>
          </a:solidFill>
        </p:spPr>
        <p:txBody>
          <a:bodyPr>
            <a:normAutofit/>
          </a:bodyPr>
          <a:lstStyle/>
          <a:p>
            <a:pPr lvl="0"/>
            <a:r>
              <a:rPr lang="mr-IN" sz="1800" dirty="0"/>
              <a:t>1 ते 19 या वयोगटातील मुलांना एल्बेंडाझोलची जंतनाशक गोळी दिली जाते</a:t>
            </a:r>
            <a:endParaRPr lang="en-IN" sz="1800" dirty="0"/>
          </a:p>
          <a:p>
            <a:pPr lvl="1">
              <a:buFont typeface="Courier New" panose="02070309020205020404" pitchFamily="49" charset="0"/>
              <a:buChar char="o"/>
            </a:pPr>
            <a:r>
              <a:rPr lang="mr-IN" sz="1800" dirty="0"/>
              <a:t>एल्बेंडाझोलची गोळी राष्ट्रीय जंत नाशन अभियानात दर सहा महिन्याला दिली जाते.</a:t>
            </a:r>
            <a:endParaRPr lang="en-IN" sz="1800" dirty="0"/>
          </a:p>
          <a:p>
            <a:pPr lvl="1">
              <a:buFont typeface="Courier New" panose="02070309020205020404" pitchFamily="49" charset="0"/>
              <a:buChar char="o"/>
            </a:pPr>
            <a:r>
              <a:rPr lang="mr-IN" sz="1800" dirty="0"/>
              <a:t>या गोळ्या शासकीय शाळामधून आणि अंगणवाडी केंद्रात मोफत दिल्या जातात </a:t>
            </a:r>
            <a:endParaRPr lang="en-IN" sz="1800" dirty="0"/>
          </a:p>
          <a:p>
            <a:pPr lvl="0"/>
            <a:r>
              <a:rPr lang="mr-IN" sz="1800" dirty="0"/>
              <a:t>जंत होऊ नये म्हणून खालील सवयी अंगीकारण्याचा सल्ला दिला पाहिजे. </a:t>
            </a:r>
            <a:endParaRPr lang="en-IN" sz="1800" dirty="0"/>
          </a:p>
          <a:p>
            <a:pPr lvl="1">
              <a:buFont typeface="Courier New" panose="02070309020205020404" pitchFamily="49" charset="0"/>
              <a:buChar char="o"/>
            </a:pPr>
            <a:r>
              <a:rPr lang="mr-IN" sz="1800" dirty="0"/>
              <a:t>साबण आणि पाण्याने हात धुणे </a:t>
            </a:r>
            <a:r>
              <a:rPr lang="en-IN" sz="1800" dirty="0"/>
              <a:t>– </a:t>
            </a:r>
            <a:r>
              <a:rPr lang="mr-IN" sz="1800" dirty="0"/>
              <a:t>खाण्यापूर्वी, शौचास जाऊन आल्यावर आणि स्वयंपाक करण्यापूर्वी </a:t>
            </a:r>
          </a:p>
          <a:p>
            <a:pPr lvl="1">
              <a:buFont typeface="Courier New" panose="02070309020205020404" pitchFamily="49" charset="0"/>
              <a:buChar char="o"/>
            </a:pPr>
            <a:r>
              <a:rPr lang="mr-IN" sz="1800" dirty="0"/>
              <a:t>व्यक्तिगत स्वच्छता </a:t>
            </a:r>
            <a:r>
              <a:rPr lang="en-IN" sz="1800" dirty="0"/>
              <a:t>– </a:t>
            </a:r>
            <a:r>
              <a:rPr lang="mr-IN" sz="1800" dirty="0"/>
              <a:t> नखे लहान आणि स्वच्छ ठेवणे, रोज अंघोळ करणे, स्वच्छ कपडे घालणे</a:t>
            </a:r>
            <a:endParaRPr lang="en-IN" sz="1800" dirty="0"/>
          </a:p>
          <a:p>
            <a:pPr lvl="1">
              <a:buFont typeface="Courier New" panose="02070309020205020404" pitchFamily="49" charset="0"/>
              <a:buChar char="o"/>
            </a:pPr>
            <a:r>
              <a:rPr lang="mr-IN" sz="1800" dirty="0"/>
              <a:t>शौचास जातांना, खेळायला आणि बाहेर जातांना पादत्राणे घालावी. </a:t>
            </a:r>
            <a:r>
              <a:rPr lang="en-IN" sz="1800" dirty="0"/>
              <a:t> </a:t>
            </a:r>
          </a:p>
          <a:p>
            <a:pPr lvl="1">
              <a:buFont typeface="Courier New" panose="02070309020205020404" pitchFamily="49" charset="0"/>
              <a:buChar char="o"/>
            </a:pPr>
            <a:r>
              <a:rPr lang="mr-IN" sz="1800" dirty="0"/>
              <a:t>शौचालय स्वच्छ ठेवावे जेणेकरून जंतांचा प्रसार होणार नाही. </a:t>
            </a:r>
            <a:endParaRPr lang="en-IN" sz="1800" dirty="0"/>
          </a:p>
          <a:p>
            <a:pPr lvl="0"/>
            <a:r>
              <a:rPr lang="mr-IN" sz="1800" dirty="0"/>
              <a:t>मुलींनी नेहेमी पोषक आणि संतुलित आहार घ्यावा, पाळीच्या काळात तर त्यांनी आहाराची विशेष काळजी घ्यावी. </a:t>
            </a:r>
            <a:endParaRPr lang="en-IN" sz="1800" dirty="0"/>
          </a:p>
          <a:p>
            <a:pPr lvl="0"/>
            <a:r>
              <a:rPr lang="mr-IN" sz="1800" dirty="0"/>
              <a:t>लहान वयात विवाह आणि गर्भधारणा टाळावी</a:t>
            </a:r>
            <a:endParaRPr lang="en-IN" sz="1800" dirty="0"/>
          </a:p>
          <a:p>
            <a:pPr lvl="0"/>
            <a:r>
              <a:rPr lang="mr-IN" sz="1800" dirty="0"/>
              <a:t>डेंगू मलेरिया या सारखे आजार होणार नाहीत याची काळजी घ्यावी. त्यासाठी </a:t>
            </a:r>
          </a:p>
          <a:p>
            <a:pPr lvl="0"/>
            <a:r>
              <a:rPr lang="mr-IN" sz="1800" dirty="0"/>
              <a:t>मच्छरदाणी वापरावी, लांब बाह्यांचे कपडे घालावे, परिसर स्वच्छ ठेवावा. </a:t>
            </a:r>
            <a:endParaRPr lang="en-IN" sz="1800" dirty="0"/>
          </a:p>
        </p:txBody>
      </p:sp>
    </p:spTree>
    <p:extLst>
      <p:ext uri="{BB962C8B-B14F-4D97-AF65-F5344CB8AC3E}">
        <p14:creationId xmlns:p14="http://schemas.microsoft.com/office/powerpoint/2010/main" val="2052239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5E14-C5BB-2F04-304E-6EC0D2910CBB}"/>
              </a:ext>
            </a:extLst>
          </p:cNvPr>
          <p:cNvSpPr>
            <a:spLocks noGrp="1"/>
          </p:cNvSpPr>
          <p:nvPr>
            <p:ph type="title"/>
          </p:nvPr>
        </p:nvSpPr>
        <p:spPr>
          <a:xfrm>
            <a:off x="2057400" y="365125"/>
            <a:ext cx="7826828" cy="1325563"/>
          </a:xfrm>
        </p:spPr>
        <p:txBody>
          <a:bodyPr/>
          <a:lstStyle/>
          <a:p>
            <a:r>
              <a:rPr lang="mr-IN" dirty="0"/>
              <a:t>हातांची स्वच्छता केव्हा ठेवलं </a:t>
            </a:r>
            <a:endParaRPr lang="en-US" dirty="0"/>
          </a:p>
        </p:txBody>
      </p:sp>
      <p:pic>
        <p:nvPicPr>
          <p:cNvPr id="5" name="Picture 4">
            <a:extLst>
              <a:ext uri="{FF2B5EF4-FFF2-40B4-BE49-F238E27FC236}">
                <a16:creationId xmlns:a16="http://schemas.microsoft.com/office/drawing/2014/main" id="{67A923CF-8332-F339-DA64-4C18D0AD23B6}"/>
              </a:ext>
            </a:extLst>
          </p:cNvPr>
          <p:cNvPicPr>
            <a:picLocks noChangeAspect="1"/>
          </p:cNvPicPr>
          <p:nvPr/>
        </p:nvPicPr>
        <p:blipFill>
          <a:blip r:embed="rId2"/>
          <a:stretch>
            <a:fillRect/>
          </a:stretch>
        </p:blipFill>
        <p:spPr>
          <a:xfrm>
            <a:off x="1917836" y="4761656"/>
            <a:ext cx="8935221" cy="2127105"/>
          </a:xfrm>
          <a:prstGeom prst="rect">
            <a:avLst/>
          </a:prstGeom>
        </p:spPr>
      </p:pic>
      <p:sp>
        <p:nvSpPr>
          <p:cNvPr id="8" name="TextBox 7">
            <a:extLst>
              <a:ext uri="{FF2B5EF4-FFF2-40B4-BE49-F238E27FC236}">
                <a16:creationId xmlns:a16="http://schemas.microsoft.com/office/drawing/2014/main" id="{CFA95243-C60C-85FE-4B24-F6FCC7B958BD}"/>
              </a:ext>
            </a:extLst>
          </p:cNvPr>
          <p:cNvSpPr txBox="1"/>
          <p:nvPr/>
        </p:nvSpPr>
        <p:spPr>
          <a:xfrm>
            <a:off x="206828" y="1506274"/>
            <a:ext cx="6487886" cy="2677656"/>
          </a:xfrm>
          <a:prstGeom prst="rect">
            <a:avLst/>
          </a:prstGeom>
          <a:noFill/>
        </p:spPr>
        <p:txBody>
          <a:bodyPr wrap="square" rtlCol="0">
            <a:spAutoFit/>
          </a:bodyPr>
          <a:lstStyle/>
          <a:p>
            <a:pPr marL="457200" indent="-457200">
              <a:buFont typeface="Arial" panose="020B0604020202020204" pitchFamily="34" charset="0"/>
              <a:buChar char="•"/>
            </a:pPr>
            <a:r>
              <a:rPr lang="mr-IN" sz="2800" dirty="0"/>
              <a:t>अन्नाला स्पर्श करण्यापूर्वी</a:t>
            </a:r>
            <a:endParaRPr lang="en-US" sz="2800" dirty="0"/>
          </a:p>
          <a:p>
            <a:pPr marL="457200" indent="-457200">
              <a:buFont typeface="Arial" panose="020B0604020202020204" pitchFamily="34" charset="0"/>
              <a:buChar char="•"/>
            </a:pPr>
            <a:r>
              <a:rPr lang="mr-IN" sz="2800" dirty="0"/>
              <a:t>खाण्यापूर्वी</a:t>
            </a:r>
            <a:endParaRPr lang="en-US" sz="2800" dirty="0"/>
          </a:p>
          <a:p>
            <a:pPr marL="457200" indent="-457200">
              <a:buFont typeface="Arial" panose="020B0604020202020204" pitchFamily="34" charset="0"/>
              <a:buChar char="•"/>
            </a:pPr>
            <a:r>
              <a:rPr lang="mr-IN" sz="2800" dirty="0"/>
              <a:t>स्वयंपाक करण्यापूर्वी </a:t>
            </a:r>
            <a:endParaRPr lang="en-US" sz="2800" dirty="0"/>
          </a:p>
          <a:p>
            <a:pPr marL="457200" indent="-457200">
              <a:buFont typeface="Arial" panose="020B0604020202020204" pitchFamily="34" charset="0"/>
              <a:buChar char="•"/>
            </a:pPr>
            <a:r>
              <a:rPr lang="mr-IN" sz="2800" dirty="0"/>
              <a:t>कचरा हाताळल्या नंतर</a:t>
            </a:r>
            <a:endParaRPr lang="en-US" sz="2800" dirty="0"/>
          </a:p>
          <a:p>
            <a:pPr marL="457200" indent="-457200">
              <a:buFont typeface="Arial" panose="020B0604020202020204" pitchFamily="34" charset="0"/>
              <a:buChar char="•"/>
            </a:pPr>
            <a:r>
              <a:rPr lang="mr-IN" sz="2800" dirty="0"/>
              <a:t>शौचालयाचा वापर केल्यावर</a:t>
            </a:r>
            <a:endParaRPr lang="en-US" sz="2800" dirty="0"/>
          </a:p>
          <a:p>
            <a:pPr marL="457200" indent="-457200">
              <a:buFont typeface="Arial" panose="020B0604020202020204" pitchFamily="34" charset="0"/>
              <a:buChar char="•"/>
            </a:pPr>
            <a:r>
              <a:rPr lang="mr-IN" sz="2800" dirty="0"/>
              <a:t>बाहेरून घरात आल्यावर</a:t>
            </a:r>
            <a:endParaRPr lang="en-US" sz="2800" dirty="0"/>
          </a:p>
        </p:txBody>
      </p:sp>
      <p:pic>
        <p:nvPicPr>
          <p:cNvPr id="9" name="Picture 8">
            <a:extLst>
              <a:ext uri="{FF2B5EF4-FFF2-40B4-BE49-F238E27FC236}">
                <a16:creationId xmlns:a16="http://schemas.microsoft.com/office/drawing/2014/main" id="{4F392DFF-9D05-4041-DD2E-A02D855BA88B}"/>
              </a:ext>
            </a:extLst>
          </p:cNvPr>
          <p:cNvPicPr>
            <a:picLocks noChangeAspect="1"/>
          </p:cNvPicPr>
          <p:nvPr/>
        </p:nvPicPr>
        <p:blipFill>
          <a:blip r:embed="rId3"/>
          <a:stretch>
            <a:fillRect/>
          </a:stretch>
        </p:blipFill>
        <p:spPr>
          <a:xfrm>
            <a:off x="4978723" y="1850571"/>
            <a:ext cx="7119398" cy="2617407"/>
          </a:xfrm>
          <a:prstGeom prst="rect">
            <a:avLst/>
          </a:prstGeom>
        </p:spPr>
      </p:pic>
      <p:sp>
        <p:nvSpPr>
          <p:cNvPr id="3" name="Rectangle 2">
            <a:extLst>
              <a:ext uri="{FF2B5EF4-FFF2-40B4-BE49-F238E27FC236}">
                <a16:creationId xmlns:a16="http://schemas.microsoft.com/office/drawing/2014/main" id="{B7BB6D57-74E1-E62F-0343-9B2E90E42DEB}"/>
              </a:ext>
            </a:extLst>
          </p:cNvPr>
          <p:cNvSpPr/>
          <p:nvPr/>
        </p:nvSpPr>
        <p:spPr>
          <a:xfrm>
            <a:off x="4978723" y="1922218"/>
            <a:ext cx="7119398" cy="494411"/>
          </a:xfrm>
          <a:prstGeom prst="rect">
            <a:avLst/>
          </a:prstGeom>
          <a:solidFill>
            <a:srgbClr val="FFFC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r-IN" b="1" dirty="0">
                <a:solidFill>
                  <a:schemeClr val="tx1"/>
                </a:solidFill>
              </a:rPr>
              <a:t>योग्य सवयी अंगीकारा, आजारांपासून दूर राहा </a:t>
            </a:r>
            <a:endParaRPr lang="en-IN" b="1" dirty="0">
              <a:solidFill>
                <a:schemeClr val="tx1"/>
              </a:solidFill>
            </a:endParaRPr>
          </a:p>
        </p:txBody>
      </p:sp>
    </p:spTree>
    <p:extLst>
      <p:ext uri="{BB962C8B-B14F-4D97-AF65-F5344CB8AC3E}">
        <p14:creationId xmlns:p14="http://schemas.microsoft.com/office/powerpoint/2010/main" val="386594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IN" sz="5400" b="1" dirty="0"/>
              <a:t>T3 </a:t>
            </a:r>
            <a:r>
              <a:rPr lang="mr-IN" sz="5400" b="1" dirty="0"/>
              <a:t>कॅंप </a:t>
            </a:r>
            <a:endParaRPr lang="en-IN" sz="5400" b="1" dirty="0"/>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3"/>
            <a:ext cx="10684764" cy="4563491"/>
          </a:xfrm>
        </p:spPr>
        <p:txBody>
          <a:bodyPr>
            <a:normAutofit lnSpcReduction="10000"/>
          </a:bodyPr>
          <a:lstStyle/>
          <a:p>
            <a:r>
              <a:rPr lang="en-IN" dirty="0"/>
              <a:t>T3 </a:t>
            </a:r>
            <a:r>
              <a:rPr lang="mr-IN" dirty="0"/>
              <a:t>म्हणजे टेस्ट </a:t>
            </a:r>
            <a:r>
              <a:rPr lang="en-IN" dirty="0"/>
              <a:t>– </a:t>
            </a:r>
            <a:r>
              <a:rPr lang="mr-IN" dirty="0"/>
              <a:t>ट्रीट </a:t>
            </a:r>
            <a:r>
              <a:rPr lang="en-IN" dirty="0"/>
              <a:t>– </a:t>
            </a:r>
            <a:r>
              <a:rPr lang="mr-IN" dirty="0"/>
              <a:t>टॉक</a:t>
            </a:r>
            <a:endParaRPr lang="en-IN" dirty="0"/>
          </a:p>
          <a:p>
            <a:r>
              <a:rPr lang="en-IN" dirty="0"/>
              <a:t>T3</a:t>
            </a:r>
            <a:r>
              <a:rPr lang="mr-IN" dirty="0"/>
              <a:t> हे एक दिवसीय शिबीर असते ज्यात एनेमिया विषयी जन जागृती केली जाते. </a:t>
            </a:r>
          </a:p>
          <a:p>
            <a:r>
              <a:rPr lang="en-IN" dirty="0"/>
              <a:t> T3 </a:t>
            </a:r>
            <a:r>
              <a:rPr lang="mr-IN" dirty="0"/>
              <a:t>शिबिरात 3 टप्पे असतात </a:t>
            </a:r>
            <a:r>
              <a:rPr lang="en-IN" dirty="0"/>
              <a:t>:</a:t>
            </a:r>
          </a:p>
          <a:p>
            <a:pPr lvl="1">
              <a:buFont typeface="Courier New" panose="02070309020205020404" pitchFamily="49" charset="0"/>
              <a:buChar char="o"/>
            </a:pPr>
            <a:r>
              <a:rPr lang="mr-IN" sz="2800" b="1" dirty="0">
                <a:solidFill>
                  <a:schemeClr val="accent1"/>
                </a:solidFill>
              </a:rPr>
              <a:t> तपासणी (</a:t>
            </a:r>
            <a:r>
              <a:rPr lang="en-IN" sz="2800" b="1" dirty="0">
                <a:solidFill>
                  <a:schemeClr val="accent1"/>
                </a:solidFill>
              </a:rPr>
              <a:t>Test</a:t>
            </a:r>
            <a:r>
              <a:rPr lang="mr-IN" sz="2800" b="1" dirty="0">
                <a:solidFill>
                  <a:schemeClr val="accent1"/>
                </a:solidFill>
              </a:rPr>
              <a:t>)</a:t>
            </a:r>
            <a:r>
              <a:rPr lang="en-IN" sz="2800" dirty="0">
                <a:solidFill>
                  <a:schemeClr val="accent1"/>
                </a:solidFill>
              </a:rPr>
              <a:t>-</a:t>
            </a:r>
            <a:r>
              <a:rPr lang="en-IN" sz="2800" dirty="0"/>
              <a:t> </a:t>
            </a:r>
            <a:r>
              <a:rPr lang="mr-IN" sz="2800" dirty="0"/>
              <a:t>डिजिटल हिमोग्लोबिन मीटरच्या सहाय्याने तपासणी करणे </a:t>
            </a:r>
            <a:endParaRPr lang="en-IN" sz="2800" dirty="0"/>
          </a:p>
          <a:p>
            <a:pPr lvl="1">
              <a:buFont typeface="Courier New" panose="02070309020205020404" pitchFamily="49" charset="0"/>
              <a:buChar char="o"/>
            </a:pPr>
            <a:r>
              <a:rPr lang="mr-IN" sz="2800" b="1" dirty="0">
                <a:solidFill>
                  <a:schemeClr val="accent5">
                    <a:lumMod val="75000"/>
                  </a:schemeClr>
                </a:solidFill>
              </a:rPr>
              <a:t> उपचार (</a:t>
            </a:r>
            <a:r>
              <a:rPr lang="en-IN" sz="2800" b="1" dirty="0">
                <a:solidFill>
                  <a:schemeClr val="accent5">
                    <a:lumMod val="75000"/>
                  </a:schemeClr>
                </a:solidFill>
              </a:rPr>
              <a:t>Treat</a:t>
            </a:r>
            <a:r>
              <a:rPr lang="mr-IN" sz="2800" b="1" dirty="0">
                <a:solidFill>
                  <a:schemeClr val="accent5">
                    <a:lumMod val="75000"/>
                  </a:schemeClr>
                </a:solidFill>
              </a:rPr>
              <a:t>)</a:t>
            </a:r>
            <a:r>
              <a:rPr lang="en-IN" sz="2800" dirty="0">
                <a:solidFill>
                  <a:schemeClr val="accent5">
                    <a:lumMod val="75000"/>
                  </a:schemeClr>
                </a:solidFill>
              </a:rPr>
              <a:t> </a:t>
            </a:r>
            <a:r>
              <a:rPr lang="en-IN" sz="2800" dirty="0"/>
              <a:t>– </a:t>
            </a:r>
            <a:r>
              <a:rPr lang="mr-IN" sz="2800" dirty="0"/>
              <a:t> एनेमिया असल्यास तत्काळ उपचार करणे आणि आवश्यकता असल्यास संदर्भित करणे</a:t>
            </a:r>
            <a:endParaRPr lang="en-IN" sz="2800" dirty="0"/>
          </a:p>
          <a:p>
            <a:pPr lvl="1">
              <a:buFont typeface="Courier New" panose="02070309020205020404" pitchFamily="49" charset="0"/>
              <a:buChar char="o"/>
            </a:pPr>
            <a:r>
              <a:rPr lang="mr-IN" sz="2800" b="1" dirty="0">
                <a:solidFill>
                  <a:schemeClr val="accent5">
                    <a:lumMod val="75000"/>
                  </a:schemeClr>
                </a:solidFill>
              </a:rPr>
              <a:t> संवाद (</a:t>
            </a:r>
            <a:r>
              <a:rPr lang="en-IN" sz="2800" b="1" dirty="0">
                <a:solidFill>
                  <a:schemeClr val="accent5">
                    <a:lumMod val="75000"/>
                  </a:schemeClr>
                </a:solidFill>
              </a:rPr>
              <a:t>Talk</a:t>
            </a:r>
            <a:r>
              <a:rPr lang="mr-IN" sz="2800" b="1" dirty="0">
                <a:solidFill>
                  <a:schemeClr val="accent5">
                    <a:lumMod val="75000"/>
                  </a:schemeClr>
                </a:solidFill>
              </a:rPr>
              <a:t>)</a:t>
            </a:r>
            <a:r>
              <a:rPr lang="en-IN" sz="2800" dirty="0">
                <a:solidFill>
                  <a:schemeClr val="accent5">
                    <a:lumMod val="75000"/>
                  </a:schemeClr>
                </a:solidFill>
              </a:rPr>
              <a:t> </a:t>
            </a:r>
            <a:r>
              <a:rPr lang="en-IN" sz="2800" dirty="0"/>
              <a:t>– </a:t>
            </a:r>
            <a:r>
              <a:rPr lang="mr-IN" sz="2800" dirty="0"/>
              <a:t> लोह, प्रथिने आणि व्हिटामिन सी यांनी समृद्ध आहार घेण्यासाठी प्रोत्साहित करणे, आणि आरोग्यदायी जीवनशैली आत्मसात करण्याचा सल्ला देणे.</a:t>
            </a:r>
          </a:p>
          <a:p>
            <a:pPr marL="0" indent="0">
              <a:buNone/>
            </a:pPr>
            <a:endParaRPr lang="en-IN" dirty="0"/>
          </a:p>
        </p:txBody>
      </p:sp>
    </p:spTree>
    <p:extLst>
      <p:ext uri="{BB962C8B-B14F-4D97-AF65-F5344CB8AC3E}">
        <p14:creationId xmlns:p14="http://schemas.microsoft.com/office/powerpoint/2010/main" val="1885565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26571"/>
            <a:ext cx="10515600" cy="812799"/>
          </a:xfrm>
        </p:spPr>
        <p:txBody>
          <a:bodyPr>
            <a:normAutofit/>
          </a:bodyPr>
          <a:lstStyle/>
          <a:p>
            <a:r>
              <a:rPr lang="mr-IN" sz="4000" b="1" dirty="0"/>
              <a:t>शिक्षकांची भूमिका : शाळेत </a:t>
            </a:r>
            <a:r>
              <a:rPr lang="en-IN" sz="4000" b="1" dirty="0"/>
              <a:t>T3 </a:t>
            </a:r>
            <a:r>
              <a:rPr lang="mr-IN" sz="4000" b="1" dirty="0"/>
              <a:t>कॅम्पचे </a:t>
            </a:r>
            <a:r>
              <a:rPr lang="en-IN" sz="4000" b="1" dirty="0"/>
              <a:t> </a:t>
            </a:r>
            <a:r>
              <a:rPr lang="mr-IN" sz="4000" b="1" dirty="0"/>
              <a:t>आयोजन</a:t>
            </a:r>
            <a:endParaRPr lang="en-IN" sz="4000" b="1" dirty="0"/>
          </a:p>
        </p:txBody>
      </p:sp>
      <p:sp>
        <p:nvSpPr>
          <p:cNvPr id="3" name="Content Placeholder 2"/>
          <p:cNvSpPr>
            <a:spLocks noGrp="1"/>
          </p:cNvSpPr>
          <p:nvPr>
            <p:ph idx="1"/>
          </p:nvPr>
        </p:nvSpPr>
        <p:spPr>
          <a:xfrm>
            <a:off x="484414" y="1335313"/>
            <a:ext cx="11223171" cy="5261430"/>
          </a:xfrm>
        </p:spPr>
        <p:txBody>
          <a:bodyPr>
            <a:normAutofit/>
          </a:bodyPr>
          <a:lstStyle/>
          <a:p>
            <a:pPr marL="514350" indent="-514350">
              <a:buAutoNum type="arabicPeriod"/>
            </a:pPr>
            <a:r>
              <a:rPr lang="mr-IN" sz="3200" dirty="0"/>
              <a:t>T 3 कॅम्प मध्ये शिक्षकांनी मुलांसोबत तपासणी, उपचार आणि समुपदेशनाच्या वेळी जावे. </a:t>
            </a:r>
          </a:p>
          <a:p>
            <a:pPr marL="514350" indent="-514350">
              <a:buAutoNum type="arabicPeriod"/>
            </a:pPr>
            <a:r>
              <a:rPr lang="mr-IN" sz="3200" dirty="0"/>
              <a:t>डॉक्टरांनी उपचाराचे प्रिस्क्रिप्शन वर्गशिक्षकांना द्यावे</a:t>
            </a:r>
          </a:p>
          <a:p>
            <a:pPr marL="514350" indent="-514350">
              <a:buAutoNum type="arabicPeriod"/>
            </a:pPr>
            <a:r>
              <a:rPr lang="en-US" sz="3200" dirty="0"/>
              <a:t>T3 </a:t>
            </a:r>
            <a:r>
              <a:rPr lang="mr-IN" sz="3200" dirty="0"/>
              <a:t>कॅम्प नंतर तत्काळ शिक्षकांनी पालकांची गाठभेट घ्यावी आणी त्यांना मुलाच्या एनेमियाच्या स्थितीची माहिती द्यावी.</a:t>
            </a:r>
          </a:p>
          <a:p>
            <a:pPr marL="514350" indent="-514350">
              <a:buAutoNum type="arabicPeriod"/>
            </a:pPr>
            <a:r>
              <a:rPr lang="mr-IN" sz="3200" dirty="0"/>
              <a:t>पालकांना प्रिस्क्रिप्शन द्यावे तसेच त्यांना पुढील तपासणी आणि संदर्भित आरोग्य केंद्रांची माहिती द्यावी. </a:t>
            </a:r>
            <a:endParaRPr lang="en-US" sz="3200" dirty="0"/>
          </a:p>
          <a:p>
            <a:pPr marL="0" indent="0">
              <a:buNone/>
            </a:pPr>
            <a:endParaRPr lang="en-IN" dirty="0"/>
          </a:p>
        </p:txBody>
      </p:sp>
    </p:spTree>
    <p:extLst>
      <p:ext uri="{BB962C8B-B14F-4D97-AF65-F5344CB8AC3E}">
        <p14:creationId xmlns:p14="http://schemas.microsoft.com/office/powerpoint/2010/main" val="293952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9828"/>
            <a:ext cx="10515600" cy="4985657"/>
          </a:xfrm>
        </p:spPr>
        <p:txBody>
          <a:bodyPr>
            <a:normAutofit/>
          </a:bodyPr>
          <a:lstStyle/>
          <a:p>
            <a:pPr marL="0" indent="0">
              <a:buNone/>
            </a:pPr>
            <a:r>
              <a:rPr lang="en-US" sz="3200" dirty="0"/>
              <a:t>5. </a:t>
            </a:r>
            <a:r>
              <a:rPr lang="mr-IN" sz="3200" dirty="0"/>
              <a:t>उपचारासाठीच्या आयएफएच्या गोळ्या कॅम्प मध्ये माहिती साठी असून त्या गोळ्या जवळच्या आरोग्य केंद्रात मिळतात</a:t>
            </a:r>
            <a:endParaRPr lang="en-US" dirty="0"/>
          </a:p>
          <a:p>
            <a:pPr marL="0" indent="0">
              <a:buNone/>
            </a:pPr>
            <a:r>
              <a:rPr lang="en-US" dirty="0"/>
              <a:t>6.</a:t>
            </a:r>
            <a:r>
              <a:rPr lang="mr-IN" dirty="0"/>
              <a:t> पालकांच्या भेटीच्या वेळी त्यांना लोह, प्रथिने आणि व्हिटामिन सी ने समृद्ध आहार विषयी सांगायला हवे, तसेच त्यांना आयएफए च्या गोळ्या घेताना काय करावे आणि काय करू नये या विषयी पण माहिती </a:t>
            </a:r>
            <a:r>
              <a:rPr lang="en-US" dirty="0"/>
              <a:t> </a:t>
            </a:r>
            <a:r>
              <a:rPr lang="mr-IN" dirty="0"/>
              <a:t>द्यावी</a:t>
            </a:r>
            <a:r>
              <a:rPr lang="en-US" dirty="0"/>
              <a:t>.</a:t>
            </a:r>
          </a:p>
          <a:p>
            <a:pPr marL="0" indent="0">
              <a:buNone/>
            </a:pPr>
            <a:r>
              <a:rPr lang="en-US" dirty="0"/>
              <a:t>7. </a:t>
            </a:r>
            <a:r>
              <a:rPr lang="mr-IN" dirty="0"/>
              <a:t>उपचार पूर्ण झाल्यावर मुलांच्या आरोग्यात किती सुधारणा झाली हे जाणून घेण्यासाठी नजीकच्या आरोग्य केंद्रात जाऊन तपासणी करण्याचा सल्ला पालकांना द्यावा  </a:t>
            </a:r>
          </a:p>
          <a:p>
            <a:pPr marL="0" indent="0">
              <a:buNone/>
            </a:pPr>
            <a:r>
              <a:rPr lang="en-US" dirty="0"/>
              <a:t>8. </a:t>
            </a:r>
            <a:r>
              <a:rPr lang="mr-IN" dirty="0"/>
              <a:t>एनेमिया मुक्त भारत कार्यक्रमाच्या नोडल टीचरना आपल्या वर्गातील</a:t>
            </a:r>
          </a:p>
          <a:p>
            <a:pPr marL="0" indent="0">
              <a:buNone/>
            </a:pPr>
            <a:r>
              <a:rPr lang="mr-IN" dirty="0"/>
              <a:t>मुलांची माहिती द्यावी. </a:t>
            </a:r>
          </a:p>
        </p:txBody>
      </p:sp>
      <p:sp>
        <p:nvSpPr>
          <p:cNvPr id="4" name="Title 1">
            <a:extLst>
              <a:ext uri="{FF2B5EF4-FFF2-40B4-BE49-F238E27FC236}">
                <a16:creationId xmlns:a16="http://schemas.microsoft.com/office/drawing/2014/main" id="{1158FE56-396B-A8A4-AFD4-48A6F4D12694}"/>
              </a:ext>
            </a:extLst>
          </p:cNvPr>
          <p:cNvSpPr txBox="1">
            <a:spLocks/>
          </p:cNvSpPr>
          <p:nvPr/>
        </p:nvSpPr>
        <p:spPr>
          <a:xfrm>
            <a:off x="729341" y="301172"/>
            <a:ext cx="10515600"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r-IN" sz="4000" b="1" dirty="0"/>
              <a:t>शिक्षकांची भूमिका : शाळेत </a:t>
            </a:r>
            <a:r>
              <a:rPr lang="en-IN" sz="4000" b="1" dirty="0"/>
              <a:t>T3 </a:t>
            </a:r>
            <a:r>
              <a:rPr lang="mr-IN" sz="4000" b="1" dirty="0"/>
              <a:t>कॅम्पचे </a:t>
            </a:r>
            <a:r>
              <a:rPr lang="en-IN" sz="4000" b="1" dirty="0"/>
              <a:t> </a:t>
            </a:r>
            <a:r>
              <a:rPr lang="mr-IN" sz="4000" b="1" dirty="0"/>
              <a:t>आयोजन</a:t>
            </a:r>
            <a:endParaRPr lang="en-IN" sz="4000" b="1" dirty="0"/>
          </a:p>
        </p:txBody>
      </p:sp>
    </p:spTree>
    <p:extLst>
      <p:ext uri="{BB962C8B-B14F-4D97-AF65-F5344CB8AC3E}">
        <p14:creationId xmlns:p14="http://schemas.microsoft.com/office/powerpoint/2010/main" val="324590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1504"/>
          </a:xfrm>
        </p:spPr>
        <p:txBody>
          <a:bodyPr>
            <a:normAutofit fontScale="90000"/>
          </a:bodyPr>
          <a:lstStyle/>
          <a:p>
            <a:r>
              <a:rPr lang="mr-IN" b="1" dirty="0"/>
              <a:t>सत्राचा सारांश</a:t>
            </a:r>
            <a:br>
              <a:rPr lang="en-IN" b="1" dirty="0"/>
            </a:br>
            <a:endParaRPr lang="en-IN" b="1" dirty="0"/>
          </a:p>
        </p:txBody>
      </p:sp>
      <p:sp>
        <p:nvSpPr>
          <p:cNvPr id="3" name="Content Placeholder 2"/>
          <p:cNvSpPr>
            <a:spLocks noGrp="1"/>
          </p:cNvSpPr>
          <p:nvPr>
            <p:ph idx="1"/>
          </p:nvPr>
        </p:nvSpPr>
        <p:spPr>
          <a:xfrm>
            <a:off x="838200" y="1320800"/>
            <a:ext cx="10515600" cy="5050971"/>
          </a:xfrm>
        </p:spPr>
        <p:txBody>
          <a:bodyPr>
            <a:normAutofit lnSpcReduction="10000"/>
          </a:bodyPr>
          <a:lstStyle/>
          <a:p>
            <a:r>
              <a:rPr lang="mr-IN" dirty="0"/>
              <a:t>एनेमिया पोषण आणि त्याव्यतिरिक्त इतर कारणांनी होऊ शकतो. </a:t>
            </a:r>
          </a:p>
          <a:p>
            <a:r>
              <a:rPr lang="mr-IN" dirty="0"/>
              <a:t>संतुलित आहार घ्यायला हवा त्यात व्हिटामिन सी युक्त पदार्थांचा  समावेश असावा. </a:t>
            </a:r>
          </a:p>
          <a:p>
            <a:r>
              <a:rPr lang="mr-IN" dirty="0"/>
              <a:t>दर आठवड्याला शाळेत मिळणारी आयएफएची निळी गोळी घ्यावी. </a:t>
            </a:r>
          </a:p>
          <a:p>
            <a:r>
              <a:rPr lang="mr-IN" dirty="0"/>
              <a:t>दर सहा महिन्याला एल्बेंडाझोलची गोळी घ्यावी.</a:t>
            </a:r>
          </a:p>
          <a:p>
            <a:r>
              <a:rPr lang="mr-IN" dirty="0"/>
              <a:t>स्वच्छतेच्या सवयी पाळा साबण आणि पाण्याने नियमित हात धुवा.  </a:t>
            </a:r>
          </a:p>
          <a:p>
            <a:r>
              <a:rPr lang="mr-IN" dirty="0"/>
              <a:t>मासिक पाळीच्या काळातील अति रक्तस्त्राव एनेमियाला कारणीभूत ठरतो.</a:t>
            </a:r>
          </a:p>
          <a:p>
            <a:r>
              <a:rPr lang="mr-IN" dirty="0"/>
              <a:t>मुलाचे लग्न 21 आणि मुलीचे लग्न 18 वयाच्या आधी करू नये.  </a:t>
            </a:r>
          </a:p>
          <a:p>
            <a:endParaRPr lang="mr-IN" dirty="0"/>
          </a:p>
          <a:p>
            <a:pPr marL="0" indent="0">
              <a:buNone/>
            </a:pPr>
            <a:r>
              <a:rPr lang="en-US" sz="1800" dirty="0"/>
              <a:t>																					</a:t>
            </a:r>
            <a:endParaRPr lang="en-IN" dirty="0"/>
          </a:p>
        </p:txBody>
      </p:sp>
    </p:spTree>
    <p:extLst>
      <p:ext uri="{BB962C8B-B14F-4D97-AF65-F5344CB8AC3E}">
        <p14:creationId xmlns:p14="http://schemas.microsoft.com/office/powerpoint/2010/main" val="561772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AA25-2A57-9ACD-1914-FBC51E77C0FF}"/>
              </a:ext>
            </a:extLst>
          </p:cNvPr>
          <p:cNvSpPr>
            <a:spLocks noGrp="1"/>
          </p:cNvSpPr>
          <p:nvPr>
            <p:ph type="title"/>
          </p:nvPr>
        </p:nvSpPr>
        <p:spPr/>
        <p:txBody>
          <a:bodyPr/>
          <a:lstStyle/>
          <a:p>
            <a:r>
              <a:rPr lang="mr-IN" dirty="0"/>
              <a:t>प्रश्नमंजुषा </a:t>
            </a:r>
            <a:r>
              <a:rPr lang="en-US" dirty="0"/>
              <a:t>!</a:t>
            </a:r>
          </a:p>
        </p:txBody>
      </p:sp>
      <p:sp>
        <p:nvSpPr>
          <p:cNvPr id="3" name="Content Placeholder 2">
            <a:extLst>
              <a:ext uri="{FF2B5EF4-FFF2-40B4-BE49-F238E27FC236}">
                <a16:creationId xmlns:a16="http://schemas.microsoft.com/office/drawing/2014/main" id="{7515E970-20CC-F259-78BA-D0AC509555D8}"/>
              </a:ext>
            </a:extLst>
          </p:cNvPr>
          <p:cNvSpPr>
            <a:spLocks noGrp="1"/>
          </p:cNvSpPr>
          <p:nvPr>
            <p:ph idx="1"/>
          </p:nvPr>
        </p:nvSpPr>
        <p:spPr>
          <a:xfrm>
            <a:off x="838200" y="1469036"/>
            <a:ext cx="10515600" cy="4707927"/>
          </a:xfrm>
        </p:spPr>
        <p:txBody>
          <a:bodyPr>
            <a:normAutofit/>
          </a:bodyPr>
          <a:lstStyle/>
          <a:p>
            <a:pPr marL="342900" lvl="0" indent="-342900">
              <a:lnSpc>
                <a:spcPct val="107000"/>
              </a:lnSpc>
              <a:buSzPts val="1200"/>
              <a:buFont typeface="Calibri" panose="020F0502020204030204" pitchFamily="34" charset="0"/>
              <a:buAutoNum type="arabicPeriod"/>
            </a:pPr>
            <a:r>
              <a:rPr lang="mr-IN" kern="100" spc="0" dirty="0">
                <a:effectLst/>
                <a:latin typeface="Calibri" panose="020F0502020204030204" pitchFamily="34" charset="0"/>
                <a:ea typeface="Calibri" panose="020F0502020204030204" pitchFamily="34" charset="0"/>
                <a:cs typeface="Mangal" panose="02040503050203030202" pitchFamily="18" charset="0"/>
              </a:rPr>
              <a:t>व्हिटामिन सी भरपूर असलेल्या 3 पदार्थांची नावे सांगा?</a:t>
            </a:r>
          </a:p>
          <a:p>
            <a:pPr marL="342900" lvl="0" indent="-342900">
              <a:lnSpc>
                <a:spcPct val="107000"/>
              </a:lnSpc>
              <a:buSzPts val="1200"/>
              <a:buFont typeface="Calibri" panose="020F0502020204030204" pitchFamily="34" charset="0"/>
              <a:buAutoNum type="arabicPeriod"/>
            </a:pPr>
            <a:r>
              <a:rPr lang="mr-IN" kern="100" dirty="0">
                <a:latin typeface="Calibri" panose="020F0502020204030204" pitchFamily="34" charset="0"/>
                <a:ea typeface="Calibri" panose="020F0502020204030204" pitchFamily="34" charset="0"/>
                <a:cs typeface="Mangal" panose="02040503050203030202" pitchFamily="18" charset="0"/>
              </a:rPr>
              <a:t>लोह </a:t>
            </a:r>
            <a:r>
              <a:rPr lang="mr-IN" kern="100" spc="0" dirty="0">
                <a:effectLst/>
                <a:latin typeface="Calibri" panose="020F0502020204030204" pitchFamily="34" charset="0"/>
                <a:ea typeface="Calibri" panose="020F0502020204030204" pitchFamily="34" charset="0"/>
                <a:cs typeface="Mangal" panose="02040503050203030202" pitchFamily="18" charset="0"/>
              </a:rPr>
              <a:t>भरपूर प्रमाणात असलेल्या 3 पदार्थांची नावे सांगा</a:t>
            </a:r>
            <a:endParaRPr lang="en-IN" kern="100" spc="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SzPts val="1200"/>
              <a:buFont typeface="Calibri" panose="020F0502020204030204" pitchFamily="34" charset="0"/>
              <a:buAutoNum type="arabicPeriod"/>
            </a:pPr>
            <a:r>
              <a:rPr lang="mr-IN" kern="100" dirty="0">
                <a:latin typeface="Calibri" panose="020F0502020204030204" pitchFamily="34" charset="0"/>
                <a:ea typeface="Calibri" panose="020F0502020204030204" pitchFamily="34" charset="0"/>
                <a:cs typeface="Mangal" panose="02040503050203030202" pitchFamily="18" charset="0"/>
              </a:rPr>
              <a:t>फोलेट </a:t>
            </a:r>
            <a:r>
              <a:rPr lang="mr-IN" kern="100" spc="0" dirty="0">
                <a:effectLst/>
                <a:latin typeface="Calibri" panose="020F0502020204030204" pitchFamily="34" charset="0"/>
                <a:ea typeface="Calibri" panose="020F0502020204030204" pitchFamily="34" charset="0"/>
                <a:cs typeface="Mangal" panose="02040503050203030202" pitchFamily="18" charset="0"/>
              </a:rPr>
              <a:t>भरपूर असलेल्या 3 पदार्थांची नावे सांगा</a:t>
            </a:r>
            <a:endParaRPr lang="en-IN" kern="100" spc="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SzPts val="1200"/>
              <a:buFont typeface="Calibri" panose="020F0502020204030204" pitchFamily="34" charset="0"/>
              <a:buAutoNum type="arabicPeriod"/>
            </a:pPr>
            <a:r>
              <a:rPr lang="mr-IN" kern="100" spc="0" dirty="0">
                <a:effectLst/>
                <a:latin typeface="Calibri" panose="020F0502020204030204" pitchFamily="34" charset="0"/>
                <a:ea typeface="Calibri" panose="020F0502020204030204" pitchFamily="34" charset="0"/>
                <a:cs typeface="Mangal" panose="02040503050203030202" pitchFamily="18" charset="0"/>
              </a:rPr>
              <a:t>आयएफए म्हणजे</a:t>
            </a:r>
            <a:r>
              <a:rPr lang="en-IN" kern="100" spc="0" dirty="0">
                <a:effectLst/>
                <a:latin typeface="Calibri" panose="020F0502020204030204" pitchFamily="34" charset="0"/>
                <a:ea typeface="Calibri" panose="020F0502020204030204" pitchFamily="34" charset="0"/>
                <a:cs typeface="Mangal" panose="02040503050203030202" pitchFamily="18" charset="0"/>
              </a:rPr>
              <a:t> : </a:t>
            </a:r>
          </a:p>
          <a:p>
            <a:pPr marL="342900" lvl="0" indent="-342900">
              <a:lnSpc>
                <a:spcPct val="107000"/>
              </a:lnSpc>
              <a:buSzPts val="1200"/>
              <a:buFont typeface="Calibri" panose="020F0502020204030204" pitchFamily="34" charset="0"/>
              <a:buAutoNum type="arabicPeriod"/>
            </a:pPr>
            <a:r>
              <a:rPr lang="mr-IN" kern="100" spc="0" dirty="0">
                <a:effectLst/>
                <a:latin typeface="Calibri" panose="020F0502020204030204" pitchFamily="34" charset="0"/>
                <a:ea typeface="Calibri" panose="020F0502020204030204" pitchFamily="34" charset="0"/>
                <a:cs typeface="Mangal" panose="02040503050203030202" pitchFamily="18" charset="0"/>
              </a:rPr>
              <a:t>जंत नाशनासाठी दिली जाणारी गोळी कुठली ? : </a:t>
            </a:r>
            <a:r>
              <a:rPr lang="en-IN" kern="100" spc="0" dirty="0">
                <a:effectLst/>
                <a:latin typeface="Calibri" panose="020F0502020204030204" pitchFamily="34" charset="0"/>
                <a:ea typeface="Calibri" panose="020F0502020204030204" pitchFamily="34" charset="0"/>
                <a:cs typeface="Mangal" panose="02040503050203030202" pitchFamily="18" charset="0"/>
              </a:rPr>
              <a:t> </a:t>
            </a:r>
          </a:p>
          <a:p>
            <a:pPr marL="342900" lvl="0" indent="-342900">
              <a:lnSpc>
                <a:spcPct val="107000"/>
              </a:lnSpc>
              <a:buSzPts val="1200"/>
              <a:buFont typeface="Calibri" panose="020F0502020204030204" pitchFamily="34" charset="0"/>
              <a:buAutoNum type="arabicPeriod"/>
            </a:pPr>
            <a:r>
              <a:rPr lang="mr-IN" kern="100" spc="0" dirty="0">
                <a:effectLst/>
                <a:latin typeface="Calibri" panose="020F0502020204030204" pitchFamily="34" charset="0"/>
                <a:ea typeface="Calibri" panose="020F0502020204030204" pitchFamily="34" charset="0"/>
                <a:cs typeface="Mangal" panose="02040503050203030202" pitchFamily="18" charset="0"/>
              </a:rPr>
              <a:t>आयएफए गोळ्या </a:t>
            </a:r>
            <a:r>
              <a:rPr lang="mr-IN" kern="100" dirty="0">
                <a:latin typeface="Calibri" panose="020F0502020204030204" pitchFamily="34" charset="0"/>
                <a:ea typeface="Calibri" panose="020F0502020204030204" pitchFamily="34" charset="0"/>
                <a:cs typeface="Mangal" panose="02040503050203030202" pitchFamily="18" charset="0"/>
              </a:rPr>
              <a:t>घेताना काय काळजी घ्यावी (कुठलेही दोन)</a:t>
            </a:r>
            <a:endParaRPr lang="en-IN" kern="100" spc="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SzPts val="1200"/>
              <a:buFont typeface="Calibri" panose="020F0502020204030204" pitchFamily="34" charset="0"/>
              <a:buAutoNum type="arabicPeriod"/>
            </a:pPr>
            <a:r>
              <a:rPr lang="en-IN" kern="100" spc="0" dirty="0">
                <a:effectLst/>
                <a:latin typeface="Calibri" panose="020F0502020204030204" pitchFamily="34" charset="0"/>
                <a:ea typeface="Calibri" panose="020F0502020204030204" pitchFamily="34" charset="0"/>
                <a:cs typeface="Mangal" panose="02040503050203030202" pitchFamily="18" charset="0"/>
              </a:rPr>
              <a:t>T3 </a:t>
            </a:r>
            <a:r>
              <a:rPr lang="mr-IN" kern="100" spc="0" dirty="0">
                <a:effectLst/>
                <a:latin typeface="Calibri" panose="020F0502020204030204" pitchFamily="34" charset="0"/>
                <a:ea typeface="Calibri" panose="020F0502020204030204" pitchFamily="34" charset="0"/>
                <a:cs typeface="Mangal" panose="02040503050203030202" pitchFamily="18" charset="0"/>
              </a:rPr>
              <a:t> म्हणजे</a:t>
            </a:r>
            <a:r>
              <a:rPr lang="en-IN" kern="100" spc="0" dirty="0">
                <a:effectLst/>
                <a:latin typeface="Calibri" panose="020F0502020204030204" pitchFamily="34" charset="0"/>
                <a:ea typeface="Calibri" panose="020F0502020204030204" pitchFamily="34" charset="0"/>
                <a:cs typeface="Mangal" panose="02040503050203030202" pitchFamily="18" charset="0"/>
              </a:rPr>
              <a:t>:</a:t>
            </a:r>
          </a:p>
          <a:p>
            <a:pPr marL="342900" lvl="0" indent="-342900">
              <a:lnSpc>
                <a:spcPct val="107000"/>
              </a:lnSpc>
              <a:spcAft>
                <a:spcPts val="800"/>
              </a:spcAft>
              <a:buSzPts val="1200"/>
              <a:buFont typeface="Calibri" panose="020F0502020204030204" pitchFamily="34" charset="0"/>
              <a:buAutoNum type="arabicPeriod"/>
            </a:pPr>
            <a:r>
              <a:rPr lang="mr-IN" kern="100" spc="0" dirty="0">
                <a:effectLst/>
                <a:latin typeface="Calibri" panose="020F0502020204030204" pitchFamily="34" charset="0"/>
                <a:ea typeface="Calibri" panose="020F0502020204030204" pitchFamily="34" charset="0"/>
                <a:cs typeface="Mangal" panose="02040503050203030202" pitchFamily="18" charset="0"/>
              </a:rPr>
              <a:t>पोषणा व्यतिरिक्त एनेमिया कशाने होतो?</a:t>
            </a:r>
            <a:endParaRPr lang="en-IN" kern="100" spc="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196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mr-IN" sz="5400" b="1" dirty="0"/>
              <a:t>सत्राची उद्दिष्टे</a:t>
            </a:r>
            <a:endParaRPr lang="en-IN" sz="5400" b="1"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8B61564-45DB-D75A-485C-9BF9E9DB251B}"/>
              </a:ext>
            </a:extLst>
          </p:cNvPr>
          <p:cNvSpPr>
            <a:spLocks noGrp="1"/>
          </p:cNvSpPr>
          <p:nvPr>
            <p:ph idx="1"/>
          </p:nvPr>
        </p:nvSpPr>
        <p:spPr>
          <a:xfrm>
            <a:off x="838200" y="1929384"/>
            <a:ext cx="10515600" cy="4251960"/>
          </a:xfrm>
        </p:spPr>
        <p:txBody>
          <a:bodyPr>
            <a:normAutofit/>
          </a:bodyPr>
          <a:lstStyle/>
          <a:p>
            <a:pPr marL="0" indent="0">
              <a:buNone/>
            </a:pPr>
            <a:r>
              <a:rPr lang="mr-IN" sz="3200" dirty="0"/>
              <a:t>सत्राच्या अंती सहभागी</a:t>
            </a:r>
            <a:endParaRPr lang="en-US" sz="3200" dirty="0"/>
          </a:p>
          <a:p>
            <a:pPr marL="514350" indent="-514350">
              <a:buFont typeface="+mj-lt"/>
              <a:buAutoNum type="arabicPeriod"/>
            </a:pPr>
            <a:r>
              <a:rPr lang="mr-IN" sz="3200" dirty="0"/>
              <a:t>एनेमियाच्या प्रतिबंध, उपचार आणि नियंत्रणाविषयी चर्चा करतील.</a:t>
            </a:r>
            <a:endParaRPr lang="en-US" sz="3200" dirty="0"/>
          </a:p>
        </p:txBody>
      </p:sp>
    </p:spTree>
    <p:extLst>
      <p:ext uri="{BB962C8B-B14F-4D97-AF65-F5344CB8AC3E}">
        <p14:creationId xmlns:p14="http://schemas.microsoft.com/office/powerpoint/2010/main" val="280688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BF2100-02AC-FBC8-D58C-47CAD36AF107}"/>
              </a:ext>
            </a:extLst>
          </p:cNvPr>
          <p:cNvSpPr>
            <a:spLocks noGrp="1"/>
          </p:cNvSpPr>
          <p:nvPr>
            <p:ph type="title"/>
          </p:nvPr>
        </p:nvSpPr>
        <p:spPr>
          <a:xfrm>
            <a:off x="6266561" y="693980"/>
            <a:ext cx="5387521" cy="2052522"/>
          </a:xfrm>
        </p:spPr>
        <p:txBody>
          <a:bodyPr anchor="b">
            <a:normAutofit/>
          </a:bodyPr>
          <a:lstStyle/>
          <a:p>
            <a:r>
              <a:rPr lang="mr-IN" sz="5600" dirty="0"/>
              <a:t>एनेमियावर प्रश्नमंजुषा </a:t>
            </a:r>
            <a:endParaRPr lang="en-US" sz="5600" dirty="0"/>
          </a:p>
        </p:txBody>
      </p:sp>
      <p:grpSp>
        <p:nvGrpSpPr>
          <p:cNvPr id="13" name="Group 12">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17" name="Freeform: Shape 16">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408508E-0BE7-F4B9-16EA-A36D10BB074B}"/>
              </a:ext>
            </a:extLst>
          </p:cNvPr>
          <p:cNvPicPr>
            <a:picLocks noChangeAspect="1"/>
          </p:cNvPicPr>
          <p:nvPr/>
        </p:nvPicPr>
        <p:blipFill>
          <a:blip r:embed="rId3"/>
          <a:stretch>
            <a:fillRect/>
          </a:stretch>
        </p:blipFill>
        <p:spPr>
          <a:xfrm>
            <a:off x="3440070" y="165871"/>
            <a:ext cx="1546203" cy="2353922"/>
          </a:xfrm>
          <a:prstGeom prst="rect">
            <a:avLst/>
          </a:prstGeom>
        </p:spPr>
      </p:pic>
      <p:sp>
        <p:nvSpPr>
          <p:cNvPr id="3" name="Content Placeholder 2">
            <a:extLst>
              <a:ext uri="{FF2B5EF4-FFF2-40B4-BE49-F238E27FC236}">
                <a16:creationId xmlns:a16="http://schemas.microsoft.com/office/drawing/2014/main" id="{3EB5DF6F-C083-A5C3-8E37-E0DBB4B6F686}"/>
              </a:ext>
            </a:extLst>
          </p:cNvPr>
          <p:cNvSpPr>
            <a:spLocks noGrp="1"/>
          </p:cNvSpPr>
          <p:nvPr>
            <p:ph idx="1"/>
          </p:nvPr>
        </p:nvSpPr>
        <p:spPr>
          <a:xfrm>
            <a:off x="5342562" y="2990818"/>
            <a:ext cx="5948733" cy="3238728"/>
          </a:xfrm>
        </p:spPr>
        <p:txBody>
          <a:bodyPr anchor="t">
            <a:normAutofit fontScale="92500"/>
          </a:bodyPr>
          <a:lstStyle/>
          <a:p>
            <a:r>
              <a:rPr lang="mr-IN" sz="3200" dirty="0"/>
              <a:t>पुढील 10 वाक्ये काळजीपूर्वक ऐका </a:t>
            </a:r>
          </a:p>
          <a:p>
            <a:r>
              <a:rPr lang="mr-IN" sz="3200" dirty="0"/>
              <a:t>जर तुम्हाला वाटते आहे कि वाक्य बरोबर आहे तर डोक्यावर हात ठेवा </a:t>
            </a:r>
          </a:p>
          <a:p>
            <a:r>
              <a:rPr lang="mr-IN" sz="3200" dirty="0"/>
              <a:t>जर तुम्हाला हे वाक्य चुकीचे वाटत असेल तर कंबरेवर हात ठेवा  </a:t>
            </a:r>
          </a:p>
        </p:txBody>
      </p:sp>
      <p:pic>
        <p:nvPicPr>
          <p:cNvPr id="4" name="Picture 3">
            <a:extLst>
              <a:ext uri="{FF2B5EF4-FFF2-40B4-BE49-F238E27FC236}">
                <a16:creationId xmlns:a16="http://schemas.microsoft.com/office/drawing/2014/main" id="{477E042B-6659-E1A9-7F82-D0554E2A1556}"/>
              </a:ext>
            </a:extLst>
          </p:cNvPr>
          <p:cNvPicPr>
            <a:picLocks noChangeAspect="1"/>
          </p:cNvPicPr>
          <p:nvPr/>
        </p:nvPicPr>
        <p:blipFill>
          <a:blip r:embed="rId4"/>
          <a:stretch>
            <a:fillRect/>
          </a:stretch>
        </p:blipFill>
        <p:spPr>
          <a:xfrm>
            <a:off x="701704" y="3684772"/>
            <a:ext cx="2759650" cy="2752751"/>
          </a:xfrm>
          <a:prstGeom prst="rect">
            <a:avLst/>
          </a:prstGeom>
        </p:spPr>
      </p:pic>
      <p:sp>
        <p:nvSpPr>
          <p:cNvPr id="2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75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5895-CC79-9A1B-A3A0-A05D2A539B1D}"/>
              </a:ext>
            </a:extLst>
          </p:cNvPr>
          <p:cNvSpPr>
            <a:spLocks noGrp="1"/>
          </p:cNvSpPr>
          <p:nvPr>
            <p:ph type="title"/>
          </p:nvPr>
        </p:nvSpPr>
        <p:spPr>
          <a:xfrm>
            <a:off x="455428" y="365125"/>
            <a:ext cx="10515600" cy="567696"/>
          </a:xfrm>
        </p:spPr>
        <p:txBody>
          <a:bodyPr>
            <a:normAutofit fontScale="90000"/>
          </a:bodyPr>
          <a:lstStyle/>
          <a:p>
            <a:r>
              <a:rPr lang="mr-IN" dirty="0"/>
              <a:t>प्रश्नमंजुषा </a:t>
            </a:r>
            <a:r>
              <a:rPr lang="en-US" dirty="0"/>
              <a:t> </a:t>
            </a:r>
          </a:p>
        </p:txBody>
      </p:sp>
      <p:sp>
        <p:nvSpPr>
          <p:cNvPr id="3" name="Content Placeholder 2">
            <a:extLst>
              <a:ext uri="{FF2B5EF4-FFF2-40B4-BE49-F238E27FC236}">
                <a16:creationId xmlns:a16="http://schemas.microsoft.com/office/drawing/2014/main" id="{6FF4F79B-6B9A-A182-5EEA-C32E1F8FE10D}"/>
              </a:ext>
            </a:extLst>
          </p:cNvPr>
          <p:cNvSpPr>
            <a:spLocks noGrp="1"/>
          </p:cNvSpPr>
          <p:nvPr>
            <p:ph idx="1"/>
          </p:nvPr>
        </p:nvSpPr>
        <p:spPr>
          <a:xfrm>
            <a:off x="455428" y="1230534"/>
            <a:ext cx="10515600" cy="5262341"/>
          </a:xfrm>
        </p:spPr>
        <p:txBody>
          <a:bodyPr>
            <a:normAutofit/>
          </a:bodyPr>
          <a:lstStyle/>
          <a:p>
            <a:pPr marL="0" lvl="0" indent="0">
              <a:lnSpc>
                <a:spcPct val="107000"/>
              </a:lnSpc>
              <a:buNone/>
            </a:pPr>
            <a:r>
              <a:rPr lang="mr-IN" sz="2000" dirty="0">
                <a:latin typeface="Calibri" panose="020F0502020204030204" pitchFamily="34" charset="0"/>
                <a:ea typeface="Calibri" panose="020F0502020204030204" pitchFamily="34" charset="0"/>
                <a:cs typeface="Nirmala UI" panose="020B0502040204020203" pitchFamily="34" charset="0"/>
              </a:rPr>
              <a:t>1. व्हिटामिन सी आहारातील लोहाच्या शोषण करण्यासाठी शरीराला मदत करते</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01955" indent="0">
              <a:lnSpc>
                <a:spcPct val="107000"/>
              </a:lnSpc>
              <a:buNone/>
            </a:pPr>
            <a:r>
              <a:rPr lang="hi-IN" sz="2000" dirty="0">
                <a:solidFill>
                  <a:srgbClr val="00B050"/>
                </a:solidFill>
                <a:effectLst/>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00B050"/>
                </a:solidFill>
                <a:effectLst/>
                <a:latin typeface="Calibri" panose="020F0502020204030204" pitchFamily="34" charset="0"/>
                <a:ea typeface="Calibri" panose="020F0502020204030204" pitchFamily="34" charset="0"/>
                <a:cs typeface="Nirmala UI" panose="020B0502040204020203" pitchFamily="34" charset="0"/>
              </a:rPr>
              <a:t>बरोबर </a:t>
            </a:r>
            <a:r>
              <a:rPr lang="hi-IN" sz="2000" dirty="0">
                <a:solidFill>
                  <a:srgbClr val="00B050"/>
                </a:solidFill>
                <a:effectLst/>
                <a:latin typeface="Calibri" panose="020F0502020204030204" pitchFamily="34" charset="0"/>
                <a:ea typeface="Calibri" panose="020F0502020204030204" pitchFamily="34" charset="0"/>
                <a:cs typeface="Nirmala UI" panose="020B0502040204020203" pitchFamily="34" charset="0"/>
              </a:rPr>
              <a:t>)</a:t>
            </a:r>
            <a:r>
              <a:rPr lang="en-US" sz="2000" dirty="0">
                <a:solidFill>
                  <a:srgbClr val="00B050"/>
                </a:solidFill>
                <a:effectLst/>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00B050"/>
                </a:solidFill>
                <a:effectLst/>
                <a:latin typeface="Calibri" panose="020F0502020204030204" pitchFamily="34" charset="0"/>
                <a:ea typeface="Calibri" panose="020F0502020204030204" pitchFamily="34" charset="0"/>
                <a:cs typeface="Nirmala UI" panose="020B0502040204020203" pitchFamily="34" charset="0"/>
              </a:rPr>
              <a:t>डोक्यावर हात ठेवून उभे राहा</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0" lvl="0" indent="0">
              <a:lnSpc>
                <a:spcPct val="107000"/>
              </a:lnSpc>
              <a:buNone/>
            </a:pPr>
            <a:r>
              <a:rPr lang="mr-IN" sz="2000" dirty="0">
                <a:latin typeface="Calibri" panose="020F0502020204030204" pitchFamily="34" charset="0"/>
                <a:ea typeface="Calibri" panose="020F0502020204030204" pitchFamily="34" charset="0"/>
                <a:cs typeface="Nirmala UI" panose="020B0502040204020203" pitchFamily="34" charset="0"/>
              </a:rPr>
              <a:t>2. </a:t>
            </a:r>
            <a:r>
              <a:rPr lang="mr-IN" sz="2000" dirty="0">
                <a:effectLst/>
                <a:latin typeface="Calibri" panose="020F0502020204030204" pitchFamily="34" charset="0"/>
                <a:ea typeface="Calibri" panose="020F0502020204030204" pitchFamily="34" charset="0"/>
                <a:cs typeface="Nirmala UI" panose="020B0502040204020203" pitchFamily="34" charset="0"/>
              </a:rPr>
              <a:t>पोटातील जंत हे मुलांमध्ये पोषणा व्यतिरिक्त कारणाने होणाऱ्या एनेमियाला कारणीभूत ठरतात/</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01955" indent="0">
              <a:lnSpc>
                <a:spcPct val="107000"/>
              </a:lnSpc>
              <a:buNone/>
            </a:pPr>
            <a:r>
              <a:rPr lang="hi-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बरोबर </a:t>
            </a:r>
            <a:r>
              <a:rPr lang="hi-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a:t>
            </a:r>
            <a:r>
              <a:rPr lang="en-US" sz="2000" dirty="0">
                <a:solidFill>
                  <a:srgbClr val="00B050"/>
                </a:solidFill>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डोक्यावर हात ठेवून उभे राहा</a:t>
            </a:r>
            <a:endParaRPr lang="mr-IN" sz="20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buNone/>
            </a:pPr>
            <a:r>
              <a:rPr lang="mr-IN" sz="2000" dirty="0">
                <a:effectLst/>
                <a:latin typeface="Calibri" panose="020F0502020204030204" pitchFamily="34" charset="0"/>
                <a:ea typeface="Calibri" panose="020F0502020204030204" pitchFamily="34" charset="0"/>
                <a:cs typeface="Mangal" panose="02040503050203030202" pitchFamily="18" charset="0"/>
              </a:rPr>
              <a:t>3. </a:t>
            </a:r>
            <a:r>
              <a:rPr lang="mr-IN" sz="2000" dirty="0">
                <a:effectLst/>
                <a:latin typeface="Calibri" panose="020F0502020204030204" pitchFamily="34" charset="0"/>
                <a:ea typeface="Calibri" panose="020F0502020204030204" pitchFamily="34" charset="0"/>
                <a:cs typeface="Nirmala UI" panose="020B0502040204020203" pitchFamily="34" charset="0"/>
              </a:rPr>
              <a:t>श्वास घेणे आणि एनेमिया यांचा काहीही संबंध नाही.</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401955" indent="0">
              <a:lnSpc>
                <a:spcPct val="107000"/>
              </a:lnSpc>
              <a:buNone/>
            </a:pPr>
            <a:r>
              <a:rPr lang="hi-IN" sz="2000" dirty="0">
                <a:solidFill>
                  <a:srgbClr val="FF0000"/>
                </a:solidFill>
                <a:effectLst/>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FF0000"/>
                </a:solidFill>
                <a:effectLst/>
                <a:latin typeface="Calibri" panose="020F0502020204030204" pitchFamily="34" charset="0"/>
                <a:ea typeface="Calibri" panose="020F0502020204030204" pitchFamily="34" charset="0"/>
                <a:cs typeface="Nirmala UI" panose="020B0502040204020203" pitchFamily="34" charset="0"/>
              </a:rPr>
              <a:t>चूक </a:t>
            </a:r>
            <a:r>
              <a:rPr lang="hi-IN" sz="2000" dirty="0">
                <a:solidFill>
                  <a:srgbClr val="FF0000"/>
                </a:solidFill>
                <a:effectLst/>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FF0000"/>
                </a:solidFill>
                <a:effectLst/>
                <a:latin typeface="Calibri" panose="020F0502020204030204" pitchFamily="34" charset="0"/>
                <a:ea typeface="Calibri" panose="020F0502020204030204" pitchFamily="34" charset="0"/>
                <a:cs typeface="Nirmala UI" panose="020B0502040204020203" pitchFamily="34" charset="0"/>
              </a:rPr>
              <a:t>कंबरेवर हात ठेवून उभे राहा </a:t>
            </a:r>
            <a:r>
              <a:rPr lang="en-US" sz="2000" dirty="0">
                <a:solidFill>
                  <a:srgbClr val="FF0000"/>
                </a:solidFill>
                <a:effectLst/>
                <a:latin typeface="Calibri" panose="020F0502020204030204" pitchFamily="34" charset="0"/>
                <a:ea typeface="Calibri" panose="020F0502020204030204" pitchFamily="34" charset="0"/>
                <a:cs typeface="Nirmala UI" panose="020B0502040204020203" pitchFamily="34" charset="0"/>
              </a:rPr>
              <a:t> </a:t>
            </a:r>
            <a:r>
              <a:rPr lang="hi-IN" sz="2000" dirty="0">
                <a:effectLst/>
                <a:latin typeface="Calibri" panose="020F0502020204030204" pitchFamily="34" charset="0"/>
                <a:ea typeface="Calibri" panose="020F0502020204030204" pitchFamily="34" charset="0"/>
                <a:cs typeface="Nirmala UI" panose="020B0502040204020203" pitchFamily="34" charset="0"/>
              </a:rPr>
              <a:t>शरी</a:t>
            </a:r>
            <a:r>
              <a:rPr lang="mr-IN" sz="2000" dirty="0">
                <a:effectLst/>
                <a:latin typeface="Calibri" panose="020F0502020204030204" pitchFamily="34" charset="0"/>
                <a:ea typeface="Calibri" panose="020F0502020204030204" pitchFamily="34" charset="0"/>
                <a:cs typeface="Nirmala UI" panose="020B0502040204020203" pitchFamily="34" charset="0"/>
              </a:rPr>
              <a:t>रात </a:t>
            </a:r>
            <a:r>
              <a:rPr lang="hi-IN" sz="2000" dirty="0">
                <a:effectLst/>
                <a:latin typeface="Calibri" panose="020F0502020204030204" pitchFamily="34" charset="0"/>
                <a:ea typeface="Calibri" panose="020F0502020204030204" pitchFamily="34" charset="0"/>
                <a:cs typeface="Nirmala UI" panose="020B0502040204020203" pitchFamily="34" charset="0"/>
              </a:rPr>
              <a:t>ऑक्सीजन</a:t>
            </a:r>
            <a:r>
              <a:rPr lang="mr-IN" sz="2000" dirty="0">
                <a:effectLst/>
                <a:latin typeface="Calibri" panose="020F0502020204030204" pitchFamily="34" charset="0"/>
                <a:ea typeface="Calibri" panose="020F0502020204030204" pitchFamily="34" charset="0"/>
                <a:cs typeface="Nirmala UI" panose="020B0502040204020203" pitchFamily="34" charset="0"/>
              </a:rPr>
              <a:t>ची कमतरता निर्माण होते आणि त्याने श्वास  फुलतो आणि श्वास घेण्यात त्रास होतो </a:t>
            </a:r>
            <a:r>
              <a:rPr lang="hi-IN" sz="2000" dirty="0">
                <a:effectLst/>
                <a:latin typeface="Calibri" panose="020F0502020204030204" pitchFamily="34" charset="0"/>
                <a:ea typeface="Calibri" panose="020F0502020204030204" pitchFamily="34" charset="0"/>
                <a:cs typeface="Nirmala UI" panose="020B0502040204020203" pitchFamily="34" charset="0"/>
              </a:rPr>
              <a:t> </a:t>
            </a:r>
            <a:endParaRPr lang="mr-IN" sz="2000" dirty="0">
              <a:latin typeface="Calibri" panose="020F0502020204030204" pitchFamily="34" charset="0"/>
              <a:ea typeface="Calibri" panose="020F0502020204030204" pitchFamily="34" charset="0"/>
              <a:cs typeface="Nirmala UI" panose="020B0502040204020203" pitchFamily="34" charset="0"/>
            </a:endParaRPr>
          </a:p>
          <a:p>
            <a:pPr marL="0" indent="0">
              <a:lnSpc>
                <a:spcPct val="107000"/>
              </a:lnSpc>
              <a:buNone/>
            </a:pPr>
            <a:r>
              <a:rPr lang="mr-IN" sz="2000" dirty="0">
                <a:effectLst/>
                <a:latin typeface="Calibri" panose="020F0502020204030204" pitchFamily="34" charset="0"/>
                <a:ea typeface="Calibri" panose="020F0502020204030204" pitchFamily="34" charset="0"/>
                <a:cs typeface="Nirmala UI" panose="020B0502040204020203" pitchFamily="34" charset="0"/>
              </a:rPr>
              <a:t>4. लोखंडी भांड्यात स्वयंपाक केल्याने अन्नात </a:t>
            </a:r>
            <a:r>
              <a:rPr lang="mr-IN" sz="2000" dirty="0">
                <a:latin typeface="Calibri" panose="020F0502020204030204" pitchFamily="34" charset="0"/>
                <a:ea typeface="Calibri" panose="020F0502020204030204" pitchFamily="34" charset="0"/>
                <a:cs typeface="Nirmala UI" panose="020B0502040204020203" pitchFamily="34" charset="0"/>
              </a:rPr>
              <a:t> लोहाचे प्रमाण वाढते. </a:t>
            </a:r>
          </a:p>
          <a:p>
            <a:pPr marL="0" indent="360363">
              <a:lnSpc>
                <a:spcPct val="107000"/>
              </a:lnSpc>
              <a:buNone/>
            </a:pP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चूक </a:t>
            </a: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कंबरेवर हात ठेवून उभे राहा</a:t>
            </a:r>
            <a:r>
              <a:rPr lang="en-US" sz="2000" b="1" dirty="0">
                <a:effectLst/>
                <a:latin typeface="Nirmala UI" panose="020B0502040204020203" pitchFamily="34" charset="0"/>
                <a:ea typeface="Calibri" panose="020F0502020204030204" pitchFamily="34" charset="0"/>
                <a:cs typeface="Mangal" panose="02040503050203030202" pitchFamily="18" charset="0"/>
              </a:rPr>
              <a:t>,</a:t>
            </a:r>
            <a:r>
              <a:rPr lang="hi-IN" sz="2000" dirty="0">
                <a:effectLst/>
                <a:latin typeface="Calibri" panose="020F0502020204030204" pitchFamily="34" charset="0"/>
                <a:ea typeface="Calibri" panose="020F0502020204030204" pitchFamily="34" charset="0"/>
                <a:cs typeface="Nirmala UI" panose="020B0502040204020203" pitchFamily="34" charset="0"/>
              </a:rPr>
              <a:t> </a:t>
            </a:r>
            <a:r>
              <a:rPr lang="mr-IN" sz="2000" dirty="0">
                <a:effectLst/>
                <a:latin typeface="Calibri" panose="020F0502020204030204" pitchFamily="34" charset="0"/>
                <a:ea typeface="Calibri" panose="020F0502020204030204" pitchFamily="34" charset="0"/>
                <a:cs typeface="Nirmala UI" panose="020B0502040204020203" pitchFamily="34" charset="0"/>
              </a:rPr>
              <a:t>याचा कुठलाही पुरावा नाही.</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0" lvl="0" indent="0">
              <a:lnSpc>
                <a:spcPct val="107000"/>
              </a:lnSpc>
              <a:buNone/>
            </a:pPr>
            <a:r>
              <a:rPr lang="mr-IN" sz="2000" dirty="0">
                <a:effectLst/>
                <a:latin typeface="Calibri" panose="020F0502020204030204" pitchFamily="34" charset="0"/>
                <a:ea typeface="Calibri" panose="020F0502020204030204" pitchFamily="34" charset="0"/>
                <a:cs typeface="Nirmala UI" panose="020B0502040204020203" pitchFamily="34" charset="0"/>
              </a:rPr>
              <a:t>5. असे होऊ शकते कि एनेमिया गंभीर रूप धारण करे पर्यंत त्याची लक्षणे दिसणार नाहीत </a:t>
            </a:r>
          </a:p>
          <a:p>
            <a:pPr marL="401955" indent="0">
              <a:lnSpc>
                <a:spcPct val="107000"/>
              </a:lnSpc>
              <a:buNone/>
            </a:pPr>
            <a:r>
              <a:rPr lang="hi-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बरोबर </a:t>
            </a:r>
            <a:r>
              <a:rPr lang="hi-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a:t>
            </a:r>
            <a:r>
              <a:rPr lang="en-US" sz="2000" dirty="0">
                <a:solidFill>
                  <a:srgbClr val="00B050"/>
                </a:solidFill>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डोक्यावर हात ठेवून उभे राहा</a:t>
            </a:r>
            <a:r>
              <a:rPr lang="en-IN" sz="2000" dirty="0">
                <a:solidFill>
                  <a:srgbClr val="00B050"/>
                </a:solidFill>
                <a:latin typeface="Calibri" panose="020F0502020204030204" pitchFamily="34" charset="0"/>
                <a:ea typeface="Calibri" panose="020F0502020204030204" pitchFamily="34" charset="0"/>
                <a:cs typeface="Mangal" panose="02040503050203030202" pitchFamily="18" charset="0"/>
              </a:rPr>
              <a:t>, </a:t>
            </a:r>
            <a:r>
              <a:rPr lang="mr-IN" sz="2000" dirty="0">
                <a:solidFill>
                  <a:srgbClr val="00B050"/>
                </a:solidFill>
                <a:latin typeface="Calibri" panose="020F0502020204030204" pitchFamily="34" charset="0"/>
                <a:ea typeface="Calibri" panose="020F0502020204030204" pitchFamily="34" charset="0"/>
                <a:cs typeface="Mangal" panose="02040503050203030202" pitchFamily="18" charset="0"/>
              </a:rPr>
              <a:t> </a:t>
            </a:r>
            <a:r>
              <a:rPr lang="mr-IN" sz="2000" dirty="0">
                <a:latin typeface="Calibri" panose="020F0502020204030204" pitchFamily="34" charset="0"/>
                <a:ea typeface="Calibri" panose="020F0502020204030204" pitchFamily="34" charset="0"/>
                <a:cs typeface="Mangal" panose="02040503050203030202" pitchFamily="18" charset="0"/>
              </a:rPr>
              <a:t>अनेकदा हलक्या थकव्याकडे दुर्लक्ष होते </a:t>
            </a:r>
            <a:r>
              <a:rPr lang="hi-IN" sz="2000" dirty="0">
                <a:effectLst/>
                <a:latin typeface="Calibri" panose="020F0502020204030204" pitchFamily="34" charset="0"/>
                <a:ea typeface="Calibri" panose="020F0502020204030204" pitchFamily="34" charset="0"/>
                <a:cs typeface="Nirmala UI" panose="020B0502040204020203" pitchFamily="34" charset="0"/>
              </a:rPr>
              <a:t>)</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endParaRPr lang="en-US" sz="3200" dirty="0"/>
          </a:p>
        </p:txBody>
      </p:sp>
    </p:spTree>
    <p:extLst>
      <p:ext uri="{BB962C8B-B14F-4D97-AF65-F5344CB8AC3E}">
        <p14:creationId xmlns:p14="http://schemas.microsoft.com/office/powerpoint/2010/main" val="205296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8AF429-4031-3BA8-5632-636F3D01F8F7}"/>
              </a:ext>
            </a:extLst>
          </p:cNvPr>
          <p:cNvSpPr txBox="1">
            <a:spLocks/>
          </p:cNvSpPr>
          <p:nvPr/>
        </p:nvSpPr>
        <p:spPr>
          <a:xfrm>
            <a:off x="441141" y="775658"/>
            <a:ext cx="10515600" cy="5925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r>
              <a:rPr lang="en-US" sz="2000" dirty="0">
                <a:latin typeface="Calibri" panose="020F0502020204030204" pitchFamily="34" charset="0"/>
                <a:ea typeface="Calibri" panose="020F0502020204030204" pitchFamily="34" charset="0"/>
                <a:cs typeface="Nirmala UI" panose="020B0502040204020203" pitchFamily="34" charset="0"/>
              </a:rPr>
              <a:t>6.</a:t>
            </a:r>
            <a:r>
              <a:rPr lang="mr-IN" sz="2000" dirty="0">
                <a:latin typeface="Calibri" panose="020F0502020204030204" pitchFamily="34" charset="0"/>
                <a:ea typeface="Calibri" panose="020F0502020204030204" pitchFamily="34" charset="0"/>
                <a:cs typeface="Nirmala UI" panose="020B0502040204020203" pitchFamily="34" charset="0"/>
              </a:rPr>
              <a:t> एनेमिया झाल्यावर शरीराची त्वचा काळी पडते.</a:t>
            </a:r>
            <a:endParaRPr lang="en-IN" sz="20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buNone/>
            </a:pPr>
            <a:r>
              <a:rPr lang="en-IN" sz="2000" dirty="0">
                <a:latin typeface="Calibri" panose="020F0502020204030204" pitchFamily="34" charset="0"/>
                <a:ea typeface="Calibri" panose="020F0502020204030204" pitchFamily="34" charset="0"/>
                <a:cs typeface="Mangal" panose="02040503050203030202" pitchFamily="18" charset="0"/>
              </a:rPr>
              <a:t> </a:t>
            </a: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चूक </a:t>
            </a: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कंबरेवर हात ठेवून उभे राहा</a:t>
            </a: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 </a:t>
            </a:r>
            <a:r>
              <a:rPr lang="mr-IN" sz="2000" dirty="0">
                <a:latin typeface="Calibri" panose="020F0502020204030204" pitchFamily="34" charset="0"/>
                <a:ea typeface="Calibri" panose="020F0502020204030204" pitchFamily="34" charset="0"/>
                <a:cs typeface="Nirmala UI" panose="020B0502040204020203" pitchFamily="34" charset="0"/>
              </a:rPr>
              <a:t>रक्ताचे प्रमाण कमी झाल्याने त्वचा फिकट होते </a:t>
            </a:r>
            <a:r>
              <a:rPr lang="hi-IN" sz="2000" dirty="0">
                <a:latin typeface="Calibri" panose="020F0502020204030204" pitchFamily="34" charset="0"/>
                <a:ea typeface="Calibri" panose="020F0502020204030204" pitchFamily="34" charset="0"/>
                <a:cs typeface="Nirmala UI" panose="020B0502040204020203" pitchFamily="34" charset="0"/>
              </a:rPr>
              <a:t>)</a:t>
            </a:r>
            <a:endParaRPr lang="en-IN" sz="20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buNone/>
            </a:pPr>
            <a:r>
              <a:rPr lang="en-IN" sz="2000" dirty="0">
                <a:latin typeface="Calibri" panose="020F0502020204030204" pitchFamily="34" charset="0"/>
                <a:ea typeface="Calibri" panose="020F0502020204030204" pitchFamily="34" charset="0"/>
                <a:cs typeface="Mangal" panose="02040503050203030202" pitchFamily="18" charset="0"/>
              </a:rPr>
              <a:t>7. </a:t>
            </a:r>
            <a:r>
              <a:rPr lang="mr-IN" sz="2000" dirty="0">
                <a:latin typeface="Nirmala UI" panose="020B0502040204020203" pitchFamily="34" charset="0"/>
                <a:ea typeface="Calibri" panose="020F0502020204030204" pitchFamily="34" charset="0"/>
                <a:cs typeface="Nirmala UI" panose="020B0502040204020203" pitchFamily="34" charset="0"/>
              </a:rPr>
              <a:t>जेवणासोबत चहा-कॉफी घेतल्याने शरीरात लोहाचे शोषण चांगल्या प्रकारे होते.</a:t>
            </a:r>
            <a:endParaRPr lang="en-IN" sz="2000" dirty="0">
              <a:latin typeface="Nirmala UI" panose="020B0502040204020203" pitchFamily="34" charset="0"/>
              <a:ea typeface="Calibri" panose="020F0502020204030204" pitchFamily="34" charset="0"/>
              <a:cs typeface="Nirmala UI" panose="020B0502040204020203" pitchFamily="34" charset="0"/>
            </a:endParaRPr>
          </a:p>
          <a:p>
            <a:pPr marL="401955" indent="0">
              <a:lnSpc>
                <a:spcPct val="107000"/>
              </a:lnSpc>
              <a:buNone/>
            </a:pP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चूक </a:t>
            </a: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कंबरेवर हात ठेवून उभे राहा</a:t>
            </a:r>
            <a:r>
              <a:rPr lang="en-IN" sz="2000" b="1" dirty="0">
                <a:solidFill>
                  <a:srgbClr val="FF0000"/>
                </a:solidFill>
                <a:latin typeface="Nirmala UI" panose="020B0502040204020203" pitchFamily="34" charset="0"/>
                <a:ea typeface="Calibri" panose="020F0502020204030204" pitchFamily="34" charset="0"/>
                <a:cs typeface="Mangal" panose="02040503050203030202" pitchFamily="18" charset="0"/>
              </a:rPr>
              <a:t>, </a:t>
            </a:r>
            <a:r>
              <a:rPr lang="mr-IN" sz="2000" b="1" dirty="0">
                <a:solidFill>
                  <a:srgbClr val="FF0000"/>
                </a:solidFill>
                <a:latin typeface="Nirmala UI" panose="020B0502040204020203" pitchFamily="34" charset="0"/>
                <a:ea typeface="Calibri" panose="020F0502020204030204" pitchFamily="34" charset="0"/>
                <a:cs typeface="Mangal" panose="02040503050203030202" pitchFamily="18" charset="0"/>
              </a:rPr>
              <a:t> </a:t>
            </a:r>
            <a:r>
              <a:rPr lang="mr-IN" sz="2000" dirty="0">
                <a:latin typeface="Nirmala UI" panose="020B0502040204020203" pitchFamily="34" charset="0"/>
                <a:ea typeface="Calibri" panose="020F0502020204030204" pitchFamily="34" charset="0"/>
                <a:cs typeface="Nirmala UI" panose="020B0502040204020203" pitchFamily="34" charset="0"/>
              </a:rPr>
              <a:t>कुठल्याही कॅफेन युक्त पदार्थाच्या सेवनाने लोहाच्या शोषणात बाधा निर्माण होते </a:t>
            </a:r>
            <a:r>
              <a:rPr lang="hi-IN" sz="2000" dirty="0">
                <a:latin typeface="Nirmala UI" panose="020B0502040204020203" pitchFamily="34" charset="0"/>
                <a:ea typeface="Calibri" panose="020F0502020204030204" pitchFamily="34" charset="0"/>
                <a:cs typeface="Nirmala UI" panose="020B0502040204020203" pitchFamily="34" charset="0"/>
              </a:rPr>
              <a:t> </a:t>
            </a:r>
            <a:endParaRPr lang="mr-IN" sz="2000" dirty="0">
              <a:latin typeface="Nirmala UI" panose="020B0502040204020203" pitchFamily="34" charset="0"/>
              <a:ea typeface="Calibri" panose="020F0502020204030204" pitchFamily="34" charset="0"/>
              <a:cs typeface="Nirmala UI" panose="020B0502040204020203" pitchFamily="34" charset="0"/>
            </a:endParaRPr>
          </a:p>
          <a:p>
            <a:pPr marL="401638" indent="-401638">
              <a:lnSpc>
                <a:spcPct val="107000"/>
              </a:lnSpc>
              <a:buNone/>
            </a:pPr>
            <a:r>
              <a:rPr lang="en-US" sz="2000" dirty="0">
                <a:latin typeface="Calibri" panose="020F0502020204030204" pitchFamily="34" charset="0"/>
                <a:ea typeface="Calibri" panose="020F0502020204030204" pitchFamily="34" charset="0"/>
                <a:cs typeface="Nirmala UI" panose="020B0502040204020203" pitchFamily="34" charset="0"/>
              </a:rPr>
              <a:t>8. </a:t>
            </a:r>
            <a:r>
              <a:rPr lang="hi-IN" sz="2000" dirty="0">
                <a:latin typeface="Calibri" panose="020F0502020204030204" pitchFamily="34" charset="0"/>
                <a:ea typeface="Calibri" panose="020F0502020204030204" pitchFamily="34" charset="0"/>
                <a:cs typeface="Nirmala UI" panose="020B0502040204020203" pitchFamily="34" charset="0"/>
              </a:rPr>
              <a:t>शरीर</a:t>
            </a:r>
            <a:r>
              <a:rPr lang="mr-IN" sz="2000" dirty="0">
                <a:latin typeface="Calibri" panose="020F0502020204030204" pitchFamily="34" charset="0"/>
                <a:ea typeface="Calibri" panose="020F0502020204030204" pitchFamily="34" charset="0"/>
                <a:cs typeface="Nirmala UI" panose="020B0502040204020203" pitchFamily="34" charset="0"/>
              </a:rPr>
              <a:t> स्वतः लोहाची निर्मिती करते</a:t>
            </a:r>
            <a:endParaRPr lang="en-IN" sz="2000" dirty="0">
              <a:latin typeface="Calibri" panose="020F0502020204030204" pitchFamily="34" charset="0"/>
              <a:ea typeface="Calibri" panose="020F0502020204030204" pitchFamily="34" charset="0"/>
              <a:cs typeface="Mangal" panose="02040503050203030202" pitchFamily="18" charset="0"/>
            </a:endParaRPr>
          </a:p>
          <a:p>
            <a:pPr marL="401955" indent="0">
              <a:lnSpc>
                <a:spcPct val="107000"/>
              </a:lnSpc>
              <a:buNone/>
            </a:pP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चूक </a:t>
            </a: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कंबरेवर हात ठेवून उभे राहा, </a:t>
            </a:r>
            <a:r>
              <a:rPr lang="mr-IN" sz="2000" dirty="0">
                <a:latin typeface="Calibri" panose="020F0502020204030204" pitchFamily="34" charset="0"/>
                <a:ea typeface="Calibri" panose="020F0502020204030204" pitchFamily="34" charset="0"/>
                <a:cs typeface="Nirmala UI" panose="020B0502040204020203" pitchFamily="34" charset="0"/>
              </a:rPr>
              <a:t>लोह हे भोजनातूनच मिळते </a:t>
            </a:r>
            <a:r>
              <a:rPr lang="hi-IN" sz="2000" dirty="0">
                <a:latin typeface="Calibri" panose="020F0502020204030204" pitchFamily="34" charset="0"/>
                <a:ea typeface="Calibri" panose="020F0502020204030204" pitchFamily="34" charset="0"/>
                <a:cs typeface="Nirmala UI" panose="020B0502040204020203" pitchFamily="34" charset="0"/>
              </a:rPr>
              <a:t>)</a:t>
            </a:r>
            <a:endParaRPr lang="en-IN" sz="20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buNone/>
            </a:pPr>
            <a:r>
              <a:rPr lang="en-US" sz="2000" dirty="0">
                <a:latin typeface="Calibri" panose="020F0502020204030204" pitchFamily="34" charset="0"/>
                <a:ea typeface="Calibri" panose="020F0502020204030204" pitchFamily="34" charset="0"/>
                <a:cs typeface="Nirmala UI" panose="020B0502040204020203" pitchFamily="34" charset="0"/>
              </a:rPr>
              <a:t>9. </a:t>
            </a:r>
            <a:r>
              <a:rPr lang="hi-IN" sz="2000" dirty="0">
                <a:latin typeface="Calibri" panose="020F0502020204030204" pitchFamily="34" charset="0"/>
                <a:ea typeface="Calibri" panose="020F0502020204030204" pitchFamily="34" charset="0"/>
                <a:cs typeface="Nirmala UI" panose="020B0502040204020203" pitchFamily="34" charset="0"/>
              </a:rPr>
              <a:t>शरी</a:t>
            </a:r>
            <a:r>
              <a:rPr lang="mr-IN" sz="2000" dirty="0">
                <a:latin typeface="Calibri" panose="020F0502020204030204" pitchFamily="34" charset="0"/>
                <a:ea typeface="Calibri" panose="020F0502020204030204" pitchFamily="34" charset="0"/>
                <a:cs typeface="Nirmala UI" panose="020B0502040204020203" pitchFamily="34" charset="0"/>
              </a:rPr>
              <a:t>रातून अति रक्तस्त्राव झाल्याने एनेमिया होऊ शकतो.</a:t>
            </a:r>
            <a:endParaRPr lang="en-IN" sz="2000" dirty="0">
              <a:latin typeface="Calibri" panose="020F0502020204030204" pitchFamily="34" charset="0"/>
              <a:ea typeface="Calibri" panose="020F0502020204030204" pitchFamily="34" charset="0"/>
              <a:cs typeface="Mangal" panose="02040503050203030202" pitchFamily="18" charset="0"/>
            </a:endParaRPr>
          </a:p>
          <a:p>
            <a:pPr marL="401955" indent="0">
              <a:lnSpc>
                <a:spcPct val="107000"/>
              </a:lnSpc>
              <a:buNone/>
            </a:pPr>
            <a:r>
              <a:rPr lang="hi-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बरोबर </a:t>
            </a:r>
            <a:r>
              <a:rPr lang="hi-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a:t>
            </a:r>
            <a:r>
              <a:rPr lang="en-US" sz="2000" dirty="0">
                <a:solidFill>
                  <a:srgbClr val="00B050"/>
                </a:solidFill>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00B050"/>
                </a:solidFill>
                <a:latin typeface="Calibri" panose="020F0502020204030204" pitchFamily="34" charset="0"/>
                <a:ea typeface="Calibri" panose="020F0502020204030204" pitchFamily="34" charset="0"/>
                <a:cs typeface="Nirmala UI" panose="020B0502040204020203" pitchFamily="34" charset="0"/>
              </a:rPr>
              <a:t>डोक्यावर हात ठेवून उभे राहा</a:t>
            </a:r>
            <a:endParaRPr lang="en-IN" sz="20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buNone/>
            </a:pPr>
            <a:r>
              <a:rPr lang="en-US" sz="2000" dirty="0">
                <a:latin typeface="Calibri" panose="020F0502020204030204" pitchFamily="34" charset="0"/>
                <a:ea typeface="Calibri" panose="020F0502020204030204" pitchFamily="34" charset="0"/>
                <a:cs typeface="Nirmala UI" panose="020B0502040204020203" pitchFamily="34" charset="0"/>
              </a:rPr>
              <a:t>10. </a:t>
            </a:r>
            <a:r>
              <a:rPr lang="hi-IN" sz="2000" dirty="0">
                <a:latin typeface="Calibri" panose="020F0502020204030204" pitchFamily="34" charset="0"/>
                <a:ea typeface="Calibri" panose="020F0502020204030204" pitchFamily="34" charset="0"/>
                <a:cs typeface="Nirmala UI" panose="020B0502040204020203" pitchFamily="34" charset="0"/>
              </a:rPr>
              <a:t>व्यक्तिगत स्वच्छ</a:t>
            </a:r>
            <a:r>
              <a:rPr lang="mr-IN" sz="2000" dirty="0">
                <a:latin typeface="Calibri" panose="020F0502020204030204" pitchFamily="34" charset="0"/>
                <a:ea typeface="Calibri" panose="020F0502020204030204" pitchFamily="34" charset="0"/>
                <a:cs typeface="Nirmala UI" panose="020B0502040204020203" pitchFamily="34" charset="0"/>
              </a:rPr>
              <a:t>तेच एनेमियाशी संबंध नाही. </a:t>
            </a:r>
            <a:endParaRPr lang="en-IN" sz="2000" dirty="0">
              <a:latin typeface="Calibri" panose="020F0502020204030204" pitchFamily="34" charset="0"/>
              <a:ea typeface="Calibri" panose="020F0502020204030204" pitchFamily="34" charset="0"/>
              <a:cs typeface="Mangal" panose="02040503050203030202" pitchFamily="18" charset="0"/>
            </a:endParaRPr>
          </a:p>
          <a:p>
            <a:pPr marL="401955" indent="0">
              <a:lnSpc>
                <a:spcPct val="107000"/>
              </a:lnSpc>
              <a:spcAft>
                <a:spcPts val="800"/>
              </a:spcAft>
              <a:buNone/>
            </a:pP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चूक </a:t>
            </a:r>
            <a:r>
              <a:rPr lang="hi-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 </a:t>
            </a:r>
            <a:r>
              <a:rPr lang="mr-IN" sz="2000" dirty="0">
                <a:solidFill>
                  <a:srgbClr val="FF0000"/>
                </a:solidFill>
                <a:latin typeface="Calibri" panose="020F0502020204030204" pitchFamily="34" charset="0"/>
                <a:ea typeface="Calibri" panose="020F0502020204030204" pitchFamily="34" charset="0"/>
                <a:cs typeface="Nirmala UI" panose="020B0502040204020203" pitchFamily="34" charset="0"/>
              </a:rPr>
              <a:t>कंबरेवर हात ठेवून उभे राहा</a:t>
            </a:r>
            <a:r>
              <a:rPr lang="en-IN" sz="2000" b="1" dirty="0">
                <a:solidFill>
                  <a:srgbClr val="FF0000"/>
                </a:solidFill>
                <a:latin typeface="Nirmala UI" panose="020B0502040204020203" pitchFamily="34" charset="0"/>
                <a:ea typeface="Calibri" panose="020F0502020204030204" pitchFamily="34" charset="0"/>
                <a:cs typeface="Mangal" panose="02040503050203030202" pitchFamily="18" charset="0"/>
              </a:rPr>
              <a:t>, </a:t>
            </a:r>
            <a:r>
              <a:rPr lang="hi-IN" sz="2000" dirty="0">
                <a:latin typeface="Calibri" panose="020F0502020204030204" pitchFamily="34" charset="0"/>
                <a:ea typeface="Calibri" panose="020F0502020204030204" pitchFamily="34" charset="0"/>
                <a:cs typeface="Nirmala UI" panose="020B0502040204020203" pitchFamily="34" charset="0"/>
              </a:rPr>
              <a:t>व्यक्तिगत स्वच्छता</a:t>
            </a:r>
            <a:r>
              <a:rPr lang="mr-IN" sz="2000" dirty="0">
                <a:latin typeface="Calibri" panose="020F0502020204030204" pitchFamily="34" charset="0"/>
                <a:ea typeface="Calibri" panose="020F0502020204030204" pitchFamily="34" charset="0"/>
                <a:cs typeface="Nirmala UI" panose="020B0502040204020203" pitchFamily="34" charset="0"/>
              </a:rPr>
              <a:t> आणि साफ सफाई यात साबणाने हात धुण्याचाही समावेश होतो. घाणेरड्या हातानी जर काही खाल्ले तर त्याने पोटात जंत होण्याची शक्यता जास्त असते त्याने एनेमिया होऊ शकतो</a:t>
            </a:r>
            <a:r>
              <a:rPr lang="hi-IN" sz="2000" dirty="0">
                <a:latin typeface="Calibri" panose="020F0502020204030204" pitchFamily="34" charset="0"/>
                <a:ea typeface="Calibri" panose="020F0502020204030204" pitchFamily="34" charset="0"/>
                <a:cs typeface="Nirmala UI" panose="020B0502040204020203" pitchFamily="34" charset="0"/>
              </a:rPr>
              <a:t>)</a:t>
            </a:r>
            <a:endParaRPr lang="en-IN" sz="2000" dirty="0">
              <a:latin typeface="Calibri" panose="020F0502020204030204" pitchFamily="34" charset="0"/>
              <a:ea typeface="Calibri" panose="020F0502020204030204" pitchFamily="34" charset="0"/>
              <a:cs typeface="Mangal" panose="02040503050203030202" pitchFamily="18" charset="0"/>
            </a:endParaRPr>
          </a:p>
          <a:p>
            <a:endParaRPr lang="en-US" sz="3200" dirty="0"/>
          </a:p>
        </p:txBody>
      </p:sp>
    </p:spTree>
    <p:extLst>
      <p:ext uri="{BB962C8B-B14F-4D97-AF65-F5344CB8AC3E}">
        <p14:creationId xmlns:p14="http://schemas.microsoft.com/office/powerpoint/2010/main" val="25964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89" y="134301"/>
            <a:ext cx="10515600" cy="1325563"/>
          </a:xfrm>
        </p:spPr>
        <p:txBody>
          <a:bodyPr>
            <a:normAutofit/>
          </a:bodyPr>
          <a:lstStyle/>
          <a:p>
            <a:pPr algn="ctr"/>
            <a:r>
              <a:rPr lang="mr-IN" sz="4000" b="1" dirty="0"/>
              <a:t>एनेमियाच्या कारणांचे पुनरावलोकन करूया</a:t>
            </a:r>
            <a:endParaRPr lang="en-IN" sz="4000" b="1" dirty="0"/>
          </a:p>
        </p:txBody>
      </p:sp>
      <p:graphicFrame>
        <p:nvGraphicFramePr>
          <p:cNvPr id="5" name="Content Placeholder 2">
            <a:extLst>
              <a:ext uri="{FF2B5EF4-FFF2-40B4-BE49-F238E27FC236}">
                <a16:creationId xmlns:a16="http://schemas.microsoft.com/office/drawing/2014/main" id="{FE4D32C2-3C33-5813-D2F8-9231E50E161E}"/>
              </a:ext>
            </a:extLst>
          </p:cNvPr>
          <p:cNvGraphicFramePr>
            <a:graphicFrameLocks noGrp="1"/>
          </p:cNvGraphicFramePr>
          <p:nvPr>
            <p:ph idx="1"/>
            <p:extLst>
              <p:ext uri="{D42A27DB-BD31-4B8C-83A1-F6EECF244321}">
                <p14:modId xmlns:p14="http://schemas.microsoft.com/office/powerpoint/2010/main" val="3032547744"/>
              </p:ext>
            </p:extLst>
          </p:nvPr>
        </p:nvGraphicFramePr>
        <p:xfrm>
          <a:off x="928511" y="1460499"/>
          <a:ext cx="10515600" cy="5032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22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85816" y="120939"/>
            <a:ext cx="7124157" cy="1544062"/>
          </a:xfrm>
        </p:spPr>
        <p:txBody>
          <a:bodyPr>
            <a:normAutofit/>
          </a:bodyPr>
          <a:lstStyle/>
          <a:p>
            <a:r>
              <a:rPr lang="mr-IN" sz="3600" b="1" dirty="0"/>
              <a:t>एनेमियाचा प्रतिबंध आणि नियंत्रण</a:t>
            </a:r>
            <a:endParaRPr lang="en-IN" sz="3600" b="1" dirty="0"/>
          </a:p>
        </p:txBody>
      </p:sp>
      <p:pic>
        <p:nvPicPr>
          <p:cNvPr id="6" name="Content Placeholder 3">
            <a:extLst>
              <a:ext uri="{FF2B5EF4-FFF2-40B4-BE49-F238E27FC236}">
                <a16:creationId xmlns:a16="http://schemas.microsoft.com/office/drawing/2014/main" id="{251D2ECE-2403-20C3-622D-BA5C618E8BB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75979" y="337758"/>
            <a:ext cx="2186537" cy="2936025"/>
          </a:xfrm>
          <a:prstGeom prst="rect">
            <a:avLst/>
          </a:prstGeom>
        </p:spPr>
      </p:pic>
      <p:pic>
        <p:nvPicPr>
          <p:cNvPr id="5" name="Picture 4" descr="A group of cups of coffee and a drink&#10;&#10;Description automatically generated"/>
          <p:cNvPicPr/>
          <p:nvPr/>
        </p:nvPicPr>
        <p:blipFill>
          <a:blip r:embed="rId3"/>
          <a:stretch>
            <a:fillRect/>
          </a:stretch>
        </p:blipFill>
        <p:spPr>
          <a:xfrm>
            <a:off x="216606" y="3512881"/>
            <a:ext cx="1652642" cy="2422017"/>
          </a:xfrm>
          <a:prstGeom prst="rect">
            <a:avLst/>
          </a:prstGeom>
        </p:spPr>
      </p:pic>
      <p:sp>
        <p:nvSpPr>
          <p:cNvPr id="3" name="Content Placeholder 2"/>
          <p:cNvSpPr>
            <a:spLocks noGrp="1"/>
          </p:cNvSpPr>
          <p:nvPr>
            <p:ph idx="1"/>
          </p:nvPr>
        </p:nvSpPr>
        <p:spPr>
          <a:xfrm>
            <a:off x="3985816" y="1665001"/>
            <a:ext cx="7856413" cy="4935824"/>
          </a:xfrm>
        </p:spPr>
        <p:txBody>
          <a:bodyPr>
            <a:normAutofit fontScale="92500" lnSpcReduction="10000"/>
          </a:bodyPr>
          <a:lstStyle/>
          <a:p>
            <a:pPr marL="0" lvl="0" indent="0">
              <a:buNone/>
            </a:pPr>
            <a:r>
              <a:rPr lang="mr-IN" sz="2400" b="1" u="sng" dirty="0"/>
              <a:t>किशोरवयीन मुलांनी हे घ्यावे</a:t>
            </a:r>
            <a:endParaRPr lang="en-IN" sz="2400" b="1" u="sng" dirty="0"/>
          </a:p>
          <a:p>
            <a:pPr lvl="0"/>
            <a:r>
              <a:rPr lang="mr-IN" sz="2400" dirty="0"/>
              <a:t>रोज लोहाने समृद्ध आहार घ्यावा- त्यात हिरव्या पालेभाज्या व्हिटामिन सी युक्त फळे आणि भाज्या तसेच हिम लोह असलेले पदार्थ जसे मांस मासे अंडी खावे</a:t>
            </a:r>
            <a:r>
              <a:rPr lang="en-IN" sz="2400" dirty="0"/>
              <a:t>.</a:t>
            </a:r>
            <a:endParaRPr lang="mr-IN" sz="2400" dirty="0"/>
          </a:p>
          <a:p>
            <a:pPr lvl="0"/>
            <a:r>
              <a:rPr lang="mr-IN" sz="2400" dirty="0"/>
              <a:t>आहार संतुलित असावा. </a:t>
            </a:r>
            <a:endParaRPr lang="en-IN" sz="2400" dirty="0"/>
          </a:p>
          <a:p>
            <a:pPr lvl="0"/>
            <a:r>
              <a:rPr lang="mr-IN" sz="2400" b="1" dirty="0"/>
              <a:t>आयएफए ची एक निळी गोळी आठवड्याला एकदा घ्यावी</a:t>
            </a:r>
            <a:endParaRPr lang="en-IN" sz="2400" dirty="0"/>
          </a:p>
          <a:p>
            <a:pPr lvl="0"/>
            <a:r>
              <a:rPr lang="mr-IN" sz="2400" b="1" dirty="0"/>
              <a:t>शरीराला लोह शोषणात मदत करणारे व्हिटामिन सी युक्त पदार्थ जसे लिंबू संत्री आवळे पेरू खावे</a:t>
            </a:r>
            <a:endParaRPr lang="en-IN" sz="2400" dirty="0"/>
          </a:p>
          <a:p>
            <a:pPr marL="0" indent="0">
              <a:buNone/>
            </a:pPr>
            <a:r>
              <a:rPr lang="mr-IN" sz="2400" b="1" u="sng" dirty="0"/>
              <a:t>किशोरवयीन मुलांनी हे घेऊ नये</a:t>
            </a:r>
            <a:endParaRPr lang="en-IN" sz="2400" b="1" u="sng" dirty="0"/>
          </a:p>
          <a:p>
            <a:r>
              <a:rPr lang="mr-IN" sz="2400" b="1" dirty="0"/>
              <a:t>लोह शोषणास प्रतिरोध करणारे चहा कॉफी हे पदार्थ आहार सोबत घेऊ नये त्याने लोहाच्या शोषणास बाधा येते. </a:t>
            </a:r>
            <a:endParaRPr lang="en-IN" sz="2400" dirty="0"/>
          </a:p>
          <a:p>
            <a:r>
              <a:rPr lang="mr-IN" sz="2400" dirty="0"/>
              <a:t>जेवणाला पर्याय म्हणून फास्ट फूड, स्ट्रीट फूड किंवा हवाबंद पदार्थ खाऊ नये त्यांच्यात पोषण मूल्य नसते </a:t>
            </a:r>
            <a:r>
              <a:rPr lang="en-IN" sz="3200" dirty="0"/>
              <a:t>			</a:t>
            </a:r>
          </a:p>
        </p:txBody>
      </p:sp>
      <p:pic>
        <p:nvPicPr>
          <p:cNvPr id="7" name="Picture 6" descr="A blue round pill with black text&#10;&#10;Description automatically generated">
            <a:extLst>
              <a:ext uri="{FF2B5EF4-FFF2-40B4-BE49-F238E27FC236}">
                <a16:creationId xmlns:a16="http://schemas.microsoft.com/office/drawing/2014/main" id="{A92DE276-79A9-2E1B-12AC-6876C88F586B}"/>
              </a:ext>
            </a:extLst>
          </p:cNvPr>
          <p:cNvPicPr/>
          <p:nvPr/>
        </p:nvPicPr>
        <p:blipFill>
          <a:blip r:embed="rId4"/>
          <a:stretch>
            <a:fillRect/>
          </a:stretch>
        </p:blipFill>
        <p:spPr>
          <a:xfrm>
            <a:off x="2085855" y="3512881"/>
            <a:ext cx="1683354" cy="2294268"/>
          </a:xfrm>
          <a:prstGeom prst="rect">
            <a:avLst/>
          </a:prstGeom>
        </p:spPr>
      </p:pic>
    </p:spTree>
    <p:extLst>
      <p:ext uri="{BB962C8B-B14F-4D97-AF65-F5344CB8AC3E}">
        <p14:creationId xmlns:p14="http://schemas.microsoft.com/office/powerpoint/2010/main" val="188819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IN" sz="5400" b="1" dirty="0"/>
              <a:t>WIFS </a:t>
            </a:r>
            <a:r>
              <a:rPr lang="mr-IN" sz="5400" b="1" dirty="0"/>
              <a:t>गोळ्यांचे –डोस </a:t>
            </a:r>
            <a:endParaRPr lang="en-IN" sz="5400" b="1" dirty="0"/>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0730" y="2071316"/>
            <a:ext cx="6713552" cy="4119172"/>
          </a:xfrm>
        </p:spPr>
        <p:txBody>
          <a:bodyPr anchor="t">
            <a:normAutofit/>
          </a:bodyPr>
          <a:lstStyle/>
          <a:p>
            <a:r>
              <a:rPr lang="mr-IN" sz="2200" dirty="0"/>
              <a:t>शाळेत जाणाऱ्या </a:t>
            </a:r>
            <a:r>
              <a:rPr lang="en-US" sz="2200" dirty="0"/>
              <a:t>10-19</a:t>
            </a:r>
            <a:r>
              <a:rPr lang="mr-IN" sz="2200" dirty="0"/>
              <a:t> वयोगटातील किशोरवयीन मुलांना आठवड्यातून एकदा शिक्षक आयएफएची निळी गोळी देतात</a:t>
            </a:r>
            <a:r>
              <a:rPr lang="en-US" sz="2200" b="1" dirty="0"/>
              <a:t>.</a:t>
            </a:r>
          </a:p>
          <a:p>
            <a:r>
              <a:rPr lang="mr-IN" sz="2200" dirty="0"/>
              <a:t>आयएफए गोळीत </a:t>
            </a:r>
            <a:r>
              <a:rPr lang="en-US" sz="2200" b="1" dirty="0"/>
              <a:t>60</a:t>
            </a:r>
            <a:r>
              <a:rPr lang="mr-IN" sz="2200" b="1" dirty="0"/>
              <a:t> मिलीग्राम एलेमेंटललोह आणि </a:t>
            </a:r>
            <a:r>
              <a:rPr lang="en-US" sz="2200" b="1" dirty="0"/>
              <a:t>500 </a:t>
            </a:r>
            <a:r>
              <a:rPr lang="mr-IN" sz="2200" b="1" dirty="0"/>
              <a:t>मायक्रोग्राम फॉलिक एसिड असून त्याला साखरेचे निळे आवरण असते.</a:t>
            </a:r>
            <a:endParaRPr lang="en-US" sz="2200" b="1" dirty="0"/>
          </a:p>
          <a:p>
            <a:r>
              <a:rPr lang="mr-IN" sz="2200" dirty="0"/>
              <a:t>शाळेत न जाणाऱ्या </a:t>
            </a:r>
            <a:r>
              <a:rPr lang="en-US" sz="2200" dirty="0"/>
              <a:t>10-19</a:t>
            </a:r>
            <a:r>
              <a:rPr lang="mr-IN" sz="2200" dirty="0"/>
              <a:t> वयोगटातील किशोरवयीन मुलींना या आयएफएच्या निळ्या गोळ्या अंगणवाडीत दर ३ महीन्यात राष्ट्रीय किशोर आरोग्य कार्यक्रमाच्या किशोरी आरोग्य दिनाच्या वेळी दिल्या जातात. </a:t>
            </a:r>
          </a:p>
          <a:p>
            <a:pPr marL="0" indent="0">
              <a:buNone/>
            </a:pPr>
            <a:endParaRPr lang="en-US" sz="2200" dirty="0"/>
          </a:p>
          <a:p>
            <a:pPr marL="0" indent="0">
              <a:buNone/>
            </a:pPr>
            <a:endParaRPr lang="en-US" sz="2200" dirty="0"/>
          </a:p>
          <a:p>
            <a:pPr marL="0" indent="0">
              <a:buNone/>
            </a:pPr>
            <a:endParaRPr lang="en-IN" sz="2200" dirty="0"/>
          </a:p>
        </p:txBody>
      </p:sp>
      <p:pic>
        <p:nvPicPr>
          <p:cNvPr id="4" name="Picture 3"/>
          <p:cNvPicPr/>
          <p:nvPr/>
        </p:nvPicPr>
        <p:blipFill rotWithShape="1">
          <a:blip r:embed="rId2"/>
          <a:srcRect t="2200" r="1" b="1"/>
          <a:stretch/>
        </p:blipFill>
        <p:spPr>
          <a:xfrm>
            <a:off x="7675658" y="2093976"/>
            <a:ext cx="3941064" cy="4096512"/>
          </a:xfrm>
          <a:prstGeom prst="rect">
            <a:avLst/>
          </a:prstGeom>
        </p:spPr>
      </p:pic>
    </p:spTree>
    <p:extLst>
      <p:ext uri="{BB962C8B-B14F-4D97-AF65-F5344CB8AC3E}">
        <p14:creationId xmlns:p14="http://schemas.microsoft.com/office/powerpoint/2010/main" val="144457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12390</TotalTime>
  <Words>1859</Words>
  <Application>Microsoft Macintosh PowerPoint</Application>
  <PresentationFormat>Widescreen</PresentationFormat>
  <Paragraphs>218</Paragraphs>
  <Slides>26</Slides>
  <Notes>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 Unicode MS</vt:lpstr>
      <vt:lpstr>Meiryo</vt:lpstr>
      <vt:lpstr>Arial</vt:lpstr>
      <vt:lpstr>Calibri</vt:lpstr>
      <vt:lpstr>Calibri Light</vt:lpstr>
      <vt:lpstr>Courier New</vt:lpstr>
      <vt:lpstr>Nirmala UI</vt:lpstr>
      <vt:lpstr>Office Theme</vt:lpstr>
      <vt:lpstr>किशोरवयीन मुलांमधील एनिमिया वर प्रशिक्षण  </vt:lpstr>
      <vt:lpstr>सत्र  4</vt:lpstr>
      <vt:lpstr>सत्राची उद्दिष्टे</vt:lpstr>
      <vt:lpstr>एनेमियावर प्रश्नमंजुषा </vt:lpstr>
      <vt:lpstr>प्रश्नमंजुषा  </vt:lpstr>
      <vt:lpstr>PowerPoint Presentation</vt:lpstr>
      <vt:lpstr>एनेमियाच्या कारणांचे पुनरावलोकन करूया</vt:lpstr>
      <vt:lpstr>एनेमियाचा प्रतिबंध आणि नियंत्रण</vt:lpstr>
      <vt:lpstr>WIFS गोळ्यांचे –डोस </vt:lpstr>
      <vt:lpstr>आयएफए गोळी कशी घ्यावी!</vt:lpstr>
      <vt:lpstr>आयएफए गोळी घेतल्यावर होणारे सौम्य त्रास  </vt:lpstr>
      <vt:lpstr>पोषण आणि अन्नघटकांचा  समूह</vt:lpstr>
      <vt:lpstr>PowerPoint Presentation</vt:lpstr>
      <vt:lpstr>संयुक्ताची पार्टी  </vt:lpstr>
      <vt:lpstr>PowerPoint Presentation</vt:lpstr>
      <vt:lpstr>PowerPoint Presentation</vt:lpstr>
      <vt:lpstr>संतुलित आहार </vt:lpstr>
      <vt:lpstr>संतुलित आहार  </vt:lpstr>
      <vt:lpstr>एनेमियाच्या कारणांचे पुनरावलोकन करू या</vt:lpstr>
      <vt:lpstr>एनेमिया  रोखण्याचे मार्ग</vt:lpstr>
      <vt:lpstr>हातांची स्वच्छता केव्हा ठेवलं </vt:lpstr>
      <vt:lpstr>T3 कॅंप </vt:lpstr>
      <vt:lpstr>शिक्षकांची भूमिका : शाळेत T3 कॅम्पचे  आयोजन</vt:lpstr>
      <vt:lpstr>PowerPoint Presentation</vt:lpstr>
      <vt:lpstr>सत्राचा सारांश </vt:lpstr>
      <vt:lpstr>प्रश्नमंजुषा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Varsha Chanda, Envisions</dc:creator>
  <cp:lastModifiedBy>Varsha Chanda, Envisions</cp:lastModifiedBy>
  <cp:revision>40</cp:revision>
  <dcterms:created xsi:type="dcterms:W3CDTF">2023-09-30T13:18:15Z</dcterms:created>
  <dcterms:modified xsi:type="dcterms:W3CDTF">2024-01-04T17:45:41Z</dcterms:modified>
</cp:coreProperties>
</file>