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goKsJZRkMpOtasANWM1B5WYU0C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DBC0DB9-8428-4934-9FCB-FDF10C3BD63E}">
  <a:tblStyle styleId="{7DBC0DB9-8428-4934-9FCB-FDF10C3BD63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hi-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hi-I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hi-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2F5496"/>
            </a:gs>
            <a:gs pos="35000">
              <a:srgbClr val="2F5496"/>
            </a:gs>
            <a:gs pos="40000">
              <a:srgbClr val="1F3864"/>
            </a:gs>
            <a:gs pos="91000">
              <a:srgbClr val="00B0F0"/>
            </a:gs>
            <a:gs pos="100000">
              <a:srgbClr val="00B0F0"/>
            </a:gs>
          </a:gsLst>
          <a:path path="circle">
            <a:fillToRect b="100%" r="100%"/>
          </a:path>
          <a:tileRect l="-100%" t="-100%"/>
        </a:gradFill>
      </p:bgPr>
    </p:bg>
    <p:spTree>
      <p:nvGrpSpPr>
        <p:cNvPr id="88" name="Shape 88"/>
        <p:cNvGrpSpPr/>
        <p:nvPr/>
      </p:nvGrpSpPr>
      <p:grpSpPr>
        <a:xfrm>
          <a:off x="0" y="0"/>
          <a:ext cx="0" cy="0"/>
          <a:chOff x="0" y="0"/>
          <a:chExt cx="0" cy="0"/>
        </a:xfrm>
      </p:grpSpPr>
      <p:sp>
        <p:nvSpPr>
          <p:cNvPr id="89" name="Google Shape;89;p1"/>
          <p:cNvSpPr/>
          <p:nvPr/>
        </p:nvSpPr>
        <p:spPr>
          <a:xfrm>
            <a:off x="0" y="0"/>
            <a:ext cx="12192000" cy="6858000"/>
          </a:xfrm>
          <a:prstGeom prst="rect">
            <a:avLst/>
          </a:prstGeom>
          <a:gradFill>
            <a:gsLst>
              <a:gs pos="0">
                <a:srgbClr val="2F5496"/>
              </a:gs>
              <a:gs pos="35000">
                <a:srgbClr val="2F5496"/>
              </a:gs>
              <a:gs pos="40000">
                <a:srgbClr val="1F3864"/>
              </a:gs>
              <a:gs pos="91000">
                <a:srgbClr val="00B0F0"/>
              </a:gs>
              <a:gs pos="100000">
                <a:srgbClr val="00B0F0"/>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0" name="Google Shape;90;p1"/>
          <p:cNvSpPr/>
          <p:nvPr/>
        </p:nvSpPr>
        <p:spPr>
          <a:xfrm flipH="1" rot="5400000">
            <a:off x="-1417539" y="1417538"/>
            <a:ext cx="6875818" cy="4040744"/>
          </a:xfrm>
          <a:prstGeom prst="rect">
            <a:avLst/>
          </a:prstGeom>
          <a:gradFill>
            <a:gsLst>
              <a:gs pos="0">
                <a:srgbClr val="000000"/>
              </a:gs>
              <a:gs pos="11000">
                <a:srgbClr val="000000"/>
              </a:gs>
              <a:gs pos="100000">
                <a:srgbClr val="2F5496"/>
              </a:gs>
            </a:gsLst>
            <a:lin ang="18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1" name="Google Shape;91;p1"/>
          <p:cNvSpPr/>
          <p:nvPr/>
        </p:nvSpPr>
        <p:spPr>
          <a:xfrm flipH="1">
            <a:off x="457200" y="8482"/>
            <a:ext cx="3568276" cy="6858000"/>
          </a:xfrm>
          <a:prstGeom prst="rect">
            <a:avLst/>
          </a:prstGeom>
          <a:gradFill>
            <a:gsLst>
              <a:gs pos="0">
                <a:srgbClr val="4472C4">
                  <a:alpha val="31764"/>
                </a:srgbClr>
              </a:gs>
              <a:gs pos="70000">
                <a:srgbClr val="000000">
                  <a:alpha val="0"/>
                </a:srgbClr>
              </a:gs>
              <a:gs pos="100000">
                <a:srgbClr val="000000">
                  <a:alpha val="0"/>
                </a:srgbClr>
              </a:gs>
            </a:gsLst>
            <a:lin ang="6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2" name="Google Shape;92;p1"/>
          <p:cNvSpPr/>
          <p:nvPr/>
        </p:nvSpPr>
        <p:spPr>
          <a:xfrm rot="6097846">
            <a:off x="-747355" y="1201312"/>
            <a:ext cx="4808302" cy="4088666"/>
          </a:xfrm>
          <a:custGeom>
            <a:rect b="b" l="l" r="r" t="t"/>
            <a:pathLst>
              <a:path extrusionOk="0" h="4088666" w="4808302">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0">
                <a:srgbClr val="8DA9DB">
                  <a:alpha val="0"/>
                </a:srgbClr>
              </a:gs>
              <a:gs pos="39000">
                <a:srgbClr val="8DA9DB">
                  <a:alpha val="0"/>
                </a:srgbClr>
              </a:gs>
              <a:gs pos="100000">
                <a:srgbClr val="2F5496">
                  <a:alpha val="25882"/>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 name="Google Shape;93;p1"/>
          <p:cNvSpPr/>
          <p:nvPr/>
        </p:nvSpPr>
        <p:spPr>
          <a:xfrm rot="-5400000">
            <a:off x="-159565" y="2659404"/>
            <a:ext cx="4355594" cy="4040742"/>
          </a:xfrm>
          <a:prstGeom prst="rect">
            <a:avLst/>
          </a:prstGeom>
          <a:gradFill>
            <a:gsLst>
              <a:gs pos="0">
                <a:srgbClr val="4472C4">
                  <a:alpha val="23921"/>
                </a:srgbClr>
              </a:gs>
              <a:gs pos="100000">
                <a:srgbClr val="1F3864">
                  <a:alpha val="0"/>
                </a:srgbClr>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4" name="Google Shape;94;p1"/>
          <p:cNvSpPr txBox="1"/>
          <p:nvPr>
            <p:ph type="ctrTitle"/>
          </p:nvPr>
        </p:nvSpPr>
        <p:spPr>
          <a:xfrm>
            <a:off x="662180" y="2862471"/>
            <a:ext cx="3041803" cy="2907802"/>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FFFFFF"/>
              </a:buClr>
              <a:buSzPts val="4000"/>
              <a:buFont typeface="Arial"/>
              <a:buNone/>
            </a:pPr>
            <a:r>
              <a:rPr lang="hi-IN" sz="4000">
                <a:solidFill>
                  <a:srgbClr val="FFFFFF"/>
                </a:solidFill>
                <a:latin typeface="Arial"/>
                <a:ea typeface="Arial"/>
                <a:cs typeface="Arial"/>
                <a:sym typeface="Arial"/>
              </a:rPr>
              <a:t>किशोरावस्था में अनीमिया पर प्रशिक्षण</a:t>
            </a:r>
            <a:br>
              <a:rPr lang="hi-IN" sz="4000">
                <a:solidFill>
                  <a:srgbClr val="FFFFFF"/>
                </a:solidFill>
                <a:latin typeface="Arial"/>
                <a:ea typeface="Arial"/>
                <a:cs typeface="Arial"/>
                <a:sym typeface="Arial"/>
              </a:rPr>
            </a:br>
            <a:endParaRPr sz="4000">
              <a:solidFill>
                <a:srgbClr val="FFFFFF"/>
              </a:solidFill>
            </a:endParaRPr>
          </a:p>
        </p:txBody>
      </p:sp>
      <p:sp>
        <p:nvSpPr>
          <p:cNvPr id="95" name="Google Shape;95;p1"/>
          <p:cNvSpPr txBox="1"/>
          <p:nvPr>
            <p:ph idx="1" type="subTitle"/>
          </p:nvPr>
        </p:nvSpPr>
        <p:spPr>
          <a:xfrm>
            <a:off x="561723" y="662687"/>
            <a:ext cx="3041803" cy="165531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solidFill>
                <a:srgbClr val="FFFFFF"/>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a:solidFill>
                <a:srgbClr val="FFFFFF"/>
              </a:solidFill>
              <a:latin typeface="Arial"/>
              <a:ea typeface="Arial"/>
              <a:cs typeface="Arial"/>
              <a:sym typeface="Arial"/>
            </a:endParaRPr>
          </a:p>
          <a:p>
            <a:pPr indent="0" lvl="0" marL="0" rtl="0" algn="r">
              <a:lnSpc>
                <a:spcPct val="90000"/>
              </a:lnSpc>
              <a:spcBef>
                <a:spcPts val="1000"/>
              </a:spcBef>
              <a:spcAft>
                <a:spcPts val="0"/>
              </a:spcAft>
              <a:buClr>
                <a:srgbClr val="FFFFFF"/>
              </a:buClr>
              <a:buSzPts val="2400"/>
              <a:buNone/>
            </a:pPr>
            <a:r>
              <a:rPr lang="hi-IN">
                <a:solidFill>
                  <a:srgbClr val="FFFFFF"/>
                </a:solidFill>
                <a:latin typeface="Arial"/>
                <a:ea typeface="Arial"/>
                <a:cs typeface="Arial"/>
                <a:sym typeface="Arial"/>
              </a:rPr>
              <a:t>आशाओं के लिये संवाद</a:t>
            </a:r>
            <a:endParaRPr/>
          </a:p>
          <a:p>
            <a:pPr indent="0" lvl="0" marL="0" rtl="0" algn="r">
              <a:lnSpc>
                <a:spcPct val="90000"/>
              </a:lnSpc>
              <a:spcBef>
                <a:spcPts val="1000"/>
              </a:spcBef>
              <a:spcAft>
                <a:spcPts val="0"/>
              </a:spcAft>
              <a:buClr>
                <a:schemeClr val="lt1"/>
              </a:buClr>
              <a:buSzPts val="2400"/>
              <a:buNone/>
            </a:pPr>
            <a:r>
              <a:rPr lang="hi-IN">
                <a:solidFill>
                  <a:schemeClr val="lt1"/>
                </a:solidFill>
                <a:latin typeface="Arial"/>
                <a:ea typeface="Arial"/>
                <a:cs typeface="Arial"/>
                <a:sym typeface="Arial"/>
              </a:rPr>
              <a:t>मॉडयूल </a:t>
            </a:r>
            <a:r>
              <a:rPr lang="hi-IN">
                <a:solidFill>
                  <a:srgbClr val="FFFFFF"/>
                </a:solidFill>
                <a:latin typeface="Arial"/>
                <a:ea typeface="Arial"/>
                <a:cs typeface="Arial"/>
                <a:sym typeface="Arial"/>
              </a:rPr>
              <a:t>1- </a:t>
            </a:r>
            <a:r>
              <a:rPr lang="hi-IN">
                <a:solidFill>
                  <a:schemeClr val="lt1"/>
                </a:solidFill>
                <a:latin typeface="Arial"/>
                <a:ea typeface="Arial"/>
                <a:cs typeface="Arial"/>
                <a:sym typeface="Arial"/>
              </a:rPr>
              <a:t>सत्र 1</a:t>
            </a:r>
            <a:r>
              <a:rPr lang="hi-IN">
                <a:solidFill>
                  <a:srgbClr val="FFFFFF"/>
                </a:solidFill>
                <a:latin typeface="Arial"/>
                <a:ea typeface="Arial"/>
                <a:cs typeface="Arial"/>
                <a:sym typeface="Arial"/>
              </a:rPr>
              <a:t> </a:t>
            </a:r>
            <a:endParaRPr>
              <a:solidFill>
                <a:schemeClr val="lt1"/>
              </a:solidFill>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a:solidFill>
                <a:srgbClr val="FFFFFF"/>
              </a:solidFill>
            </a:endParaRPr>
          </a:p>
        </p:txBody>
      </p:sp>
      <p:sp>
        <p:nvSpPr>
          <p:cNvPr id="96" name="Google Shape;96;p1"/>
          <p:cNvSpPr txBox="1"/>
          <p:nvPr/>
        </p:nvSpPr>
        <p:spPr>
          <a:xfrm>
            <a:off x="626472" y="274031"/>
            <a:ext cx="3052293" cy="2107926"/>
          </a:xfrm>
          <a:prstGeom prst="rect">
            <a:avLst/>
          </a:prstGeom>
          <a:noFill/>
          <a:ln>
            <a:noFill/>
          </a:ln>
        </p:spPr>
        <p:txBody>
          <a:bodyPr anchorCtr="0" anchor="t" bIns="45700" lIns="91425" spcFirstLastPara="1" rIns="91425" wrap="square" tIns="45700">
            <a:normAutofit/>
          </a:bodyPr>
          <a:lstStyle/>
          <a:p>
            <a:pPr indent="0" lvl="0" marL="0" marR="0" rtl="0" algn="r">
              <a:lnSpc>
                <a:spcPct val="100000"/>
              </a:lnSpc>
              <a:spcBef>
                <a:spcPts val="0"/>
              </a:spcBef>
              <a:spcAft>
                <a:spcPts val="0"/>
              </a:spcAft>
              <a:buClr>
                <a:schemeClr val="dk1"/>
              </a:buClr>
              <a:buSzPts val="4000"/>
              <a:buFont typeface="Calibri"/>
              <a:buNone/>
            </a:pPr>
            <a:r>
              <a:t/>
            </a:r>
            <a:endParaRPr b="0" i="0" sz="4000" u="none" cap="none" strike="noStrike">
              <a:solidFill>
                <a:srgbClr val="000000"/>
              </a:solidFill>
              <a:latin typeface="Arial"/>
              <a:ea typeface="Arial"/>
              <a:cs typeface="Arial"/>
              <a:sym typeface="Arial"/>
            </a:endParaRPr>
          </a:p>
        </p:txBody>
      </p:sp>
      <p:sp>
        <p:nvSpPr>
          <p:cNvPr id="97" name="Google Shape;97;p1"/>
          <p:cNvSpPr txBox="1"/>
          <p:nvPr/>
        </p:nvSpPr>
        <p:spPr>
          <a:xfrm>
            <a:off x="545501" y="2746713"/>
            <a:ext cx="3214233" cy="138239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98" name="Google Shape;98;p1"/>
          <p:cNvPicPr preferRelativeResize="0"/>
          <p:nvPr/>
        </p:nvPicPr>
        <p:blipFill rotWithShape="1">
          <a:blip r:embed="rId3">
            <a:alphaModFix/>
          </a:blip>
          <a:srcRect b="0" l="0" r="0" t="0"/>
          <a:stretch/>
        </p:blipFill>
        <p:spPr>
          <a:xfrm>
            <a:off x="5435942" y="-5374"/>
            <a:ext cx="6740594" cy="6857772"/>
          </a:xfrm>
          <a:prstGeom prst="rect">
            <a:avLst/>
          </a:prstGeom>
          <a:noFill/>
          <a:ln>
            <a:noFill/>
          </a:ln>
          <a:effectLst>
            <a:outerShdw blurRad="50800" rotWithShape="0" algn="r" dir="10800000" dist="38100">
              <a:srgbClr val="000000">
                <a:alpha val="40000"/>
              </a:srgbClr>
            </a:outerShdw>
          </a:effectLst>
        </p:spPr>
      </p:pic>
      <p:grpSp>
        <p:nvGrpSpPr>
          <p:cNvPr id="99" name="Google Shape;99;p1"/>
          <p:cNvGrpSpPr/>
          <p:nvPr/>
        </p:nvGrpSpPr>
        <p:grpSpPr>
          <a:xfrm>
            <a:off x="5450780" y="4780509"/>
            <a:ext cx="6752713" cy="2069009"/>
            <a:chOff x="2783823" y="150357"/>
            <a:chExt cx="7168592" cy="2456386"/>
          </a:xfrm>
        </p:grpSpPr>
        <p:grpSp>
          <p:nvGrpSpPr>
            <p:cNvPr id="100" name="Google Shape;100;p1"/>
            <p:cNvGrpSpPr/>
            <p:nvPr/>
          </p:nvGrpSpPr>
          <p:grpSpPr>
            <a:xfrm>
              <a:off x="2783823" y="150357"/>
              <a:ext cx="7168592" cy="2456386"/>
              <a:chOff x="2398542" y="1808841"/>
              <a:chExt cx="7168592" cy="2456386"/>
            </a:xfrm>
          </p:grpSpPr>
          <p:sp>
            <p:nvSpPr>
              <p:cNvPr id="101" name="Google Shape;101;p1"/>
              <p:cNvSpPr/>
              <p:nvPr/>
            </p:nvSpPr>
            <p:spPr>
              <a:xfrm>
                <a:off x="2398542" y="2985067"/>
                <a:ext cx="7168592" cy="1280160"/>
              </a:xfrm>
              <a:prstGeom prst="rect">
                <a:avLst/>
              </a:prstGeom>
              <a:solidFill>
                <a:schemeClr val="lt1"/>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2" name="Google Shape;102;p1"/>
              <p:cNvSpPr/>
              <p:nvPr/>
            </p:nvSpPr>
            <p:spPr>
              <a:xfrm flipH="1">
                <a:off x="6124135" y="1808841"/>
                <a:ext cx="2334394" cy="2453670"/>
              </a:xfrm>
              <a:prstGeom prst="rtTriangle">
                <a:avLst/>
              </a:prstGeom>
              <a:solidFill>
                <a:schemeClr val="lt1"/>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 name="Google Shape;103;p1"/>
              <p:cNvSpPr/>
              <p:nvPr/>
            </p:nvSpPr>
            <p:spPr>
              <a:xfrm>
                <a:off x="8439373" y="1821273"/>
                <a:ext cx="1127761" cy="1164877"/>
              </a:xfrm>
              <a:prstGeom prst="rect">
                <a:avLst/>
              </a:prstGeom>
              <a:solidFill>
                <a:schemeClr val="lt1"/>
              </a:solidFill>
              <a:ln>
                <a:noFill/>
              </a:ln>
              <a:effectLst>
                <a:outerShdw blurRad="50800" rotWithShape="0" dir="162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A blue and black logo&#10;&#10;Description automatically generated" id="104" name="Google Shape;104;p1"/>
            <p:cNvPicPr preferRelativeResize="0"/>
            <p:nvPr/>
          </p:nvPicPr>
          <p:blipFill rotWithShape="1">
            <a:blip r:embed="rId4">
              <a:alphaModFix/>
            </a:blip>
            <a:srcRect b="0" l="0" r="0" t="0"/>
            <a:stretch/>
          </p:blipFill>
          <p:spPr>
            <a:xfrm>
              <a:off x="4666062" y="1922121"/>
              <a:ext cx="1526945" cy="476767"/>
            </a:xfrm>
            <a:prstGeom prst="rect">
              <a:avLst/>
            </a:prstGeom>
            <a:noFill/>
            <a:ln>
              <a:noFill/>
            </a:ln>
          </p:spPr>
        </p:pic>
        <p:pic>
          <p:nvPicPr>
            <p:cNvPr descr="A logo with a child climbing up the stairs&#10;&#10;Description automatically generated" id="105" name="Google Shape;105;p1"/>
            <p:cNvPicPr preferRelativeResize="0"/>
            <p:nvPr/>
          </p:nvPicPr>
          <p:blipFill rotWithShape="1">
            <a:blip r:embed="rId5">
              <a:alphaModFix/>
            </a:blip>
            <a:srcRect b="0" l="0" r="0" t="0"/>
            <a:stretch/>
          </p:blipFill>
          <p:spPr>
            <a:xfrm>
              <a:off x="3051764" y="1922121"/>
              <a:ext cx="1346357" cy="514785"/>
            </a:xfrm>
            <a:prstGeom prst="rect">
              <a:avLst/>
            </a:prstGeom>
            <a:noFill/>
            <a:ln>
              <a:noFill/>
            </a:ln>
          </p:spPr>
        </p:pic>
        <p:pic>
          <p:nvPicPr>
            <p:cNvPr descr="A blue text on a black background&#10;&#10;Description automatically generated" id="106" name="Google Shape;106;p1"/>
            <p:cNvPicPr preferRelativeResize="0"/>
            <p:nvPr/>
          </p:nvPicPr>
          <p:blipFill rotWithShape="1">
            <a:blip r:embed="rId6">
              <a:alphaModFix/>
            </a:blip>
            <a:srcRect b="0" l="0" r="0" t="0"/>
            <a:stretch/>
          </p:blipFill>
          <p:spPr>
            <a:xfrm>
              <a:off x="6524292" y="1751922"/>
              <a:ext cx="1330580" cy="718513"/>
            </a:xfrm>
            <a:prstGeom prst="rect">
              <a:avLst/>
            </a:prstGeom>
            <a:noFill/>
            <a:ln>
              <a:noFill/>
            </a:ln>
          </p:spPr>
        </p:pic>
        <p:pic>
          <p:nvPicPr>
            <p:cNvPr id="107" name="Google Shape;107;p1"/>
            <p:cNvPicPr preferRelativeResize="0"/>
            <p:nvPr/>
          </p:nvPicPr>
          <p:blipFill rotWithShape="1">
            <a:blip r:embed="rId7">
              <a:alphaModFix/>
            </a:blip>
            <a:srcRect b="0" l="0" r="0" t="0"/>
            <a:stretch/>
          </p:blipFill>
          <p:spPr>
            <a:xfrm>
              <a:off x="8311738" y="454577"/>
              <a:ext cx="1640677" cy="2128237"/>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94"/>
                                        </p:tgtEl>
                                        <p:attrNameLst>
                                          <p:attrName>style.visibility</p:attrName>
                                        </p:attrNameLst>
                                      </p:cBhvr>
                                      <p:to>
                                        <p:strVal val="visible"/>
                                      </p:to>
                                    </p:set>
                                    <p:animEffect filter="fade" transition="in">
                                      <p:cBhvr>
                                        <p:cTn dur="7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hi-IN">
                <a:latin typeface="Arial"/>
                <a:ea typeface="Arial"/>
                <a:cs typeface="Arial"/>
                <a:sym typeface="Arial"/>
              </a:rPr>
              <a:t>स्वागत!</a:t>
            </a:r>
            <a:endParaRPr/>
          </a:p>
        </p:txBody>
      </p:sp>
      <p:sp>
        <p:nvSpPr>
          <p:cNvPr id="202" name="Google Shape;202;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50000"/>
              </a:lnSpc>
              <a:spcBef>
                <a:spcPts val="0"/>
              </a:spcBef>
              <a:spcAft>
                <a:spcPts val="0"/>
              </a:spcAft>
              <a:buClr>
                <a:schemeClr val="dk1"/>
              </a:buClr>
              <a:buSzPct val="100000"/>
              <a:buChar char="•"/>
            </a:pPr>
            <a:r>
              <a:rPr lang="hi-IN">
                <a:latin typeface="Arial"/>
                <a:ea typeface="Arial"/>
                <a:cs typeface="Arial"/>
                <a:sym typeface="Arial"/>
              </a:rPr>
              <a:t>मेरा नाम  ___ है </a:t>
            </a:r>
            <a:endParaRPr>
              <a:latin typeface="Arial"/>
              <a:ea typeface="Arial"/>
              <a:cs typeface="Arial"/>
              <a:sym typeface="Arial"/>
            </a:endParaRPr>
          </a:p>
          <a:p>
            <a:pPr indent="-228600" lvl="0" marL="228600" rtl="0" algn="l">
              <a:lnSpc>
                <a:spcPct val="150000"/>
              </a:lnSpc>
              <a:spcBef>
                <a:spcPts val="1000"/>
              </a:spcBef>
              <a:spcAft>
                <a:spcPts val="0"/>
              </a:spcAft>
              <a:buClr>
                <a:schemeClr val="dk1"/>
              </a:buClr>
              <a:buSzPct val="100000"/>
              <a:buChar char="•"/>
            </a:pPr>
            <a:r>
              <a:rPr lang="hi-IN">
                <a:latin typeface="Arial"/>
                <a:ea typeface="Arial"/>
                <a:cs typeface="Arial"/>
                <a:sym typeface="Arial"/>
              </a:rPr>
              <a:t>अनीमिया मुक्त भारत विद्यालय कार्यक्रम </a:t>
            </a:r>
            <a:endParaRPr>
              <a:latin typeface="Arial"/>
              <a:ea typeface="Arial"/>
              <a:cs typeface="Arial"/>
              <a:sym typeface="Arial"/>
            </a:endParaRPr>
          </a:p>
          <a:p>
            <a:pPr indent="-228600" lvl="0" marL="228600" rtl="0" algn="l">
              <a:lnSpc>
                <a:spcPct val="150000"/>
              </a:lnSpc>
              <a:spcBef>
                <a:spcPts val="1000"/>
              </a:spcBef>
              <a:spcAft>
                <a:spcPts val="0"/>
              </a:spcAft>
              <a:buClr>
                <a:schemeClr val="dk1"/>
              </a:buClr>
              <a:buSzPct val="100000"/>
              <a:buChar char="•"/>
            </a:pPr>
            <a:r>
              <a:rPr lang="hi-IN">
                <a:latin typeface="Arial"/>
                <a:ea typeface="Arial"/>
                <a:cs typeface="Arial"/>
                <a:sym typeface="Arial"/>
              </a:rPr>
              <a:t>किशोर-किशोरियों की देखभाल करने वाले/ शिक्षकों के लिए प्रशिक्षण  </a:t>
            </a:r>
            <a:endParaRPr/>
          </a:p>
          <a:p>
            <a:pPr indent="-228600" lvl="0" marL="228600" rtl="0" algn="l">
              <a:lnSpc>
                <a:spcPct val="150000"/>
              </a:lnSpc>
              <a:spcBef>
                <a:spcPts val="1000"/>
              </a:spcBef>
              <a:spcAft>
                <a:spcPts val="0"/>
              </a:spcAft>
              <a:buClr>
                <a:schemeClr val="dk1"/>
              </a:buClr>
              <a:buSzPct val="100000"/>
              <a:buChar char="•"/>
            </a:pPr>
            <a:r>
              <a:rPr lang="hi-IN">
                <a:latin typeface="Arial"/>
                <a:ea typeface="Arial"/>
                <a:cs typeface="Arial"/>
                <a:sym typeface="Arial"/>
              </a:rPr>
              <a:t>प्रतिभागियों की प्रशिक्षण से अपेक्षाएं- आज आप क्या सीखना चाहते हैं? </a:t>
            </a:r>
            <a:endParaRPr/>
          </a:p>
          <a:p>
            <a:pPr indent="-228600" lvl="0" marL="228600" rtl="0" algn="l">
              <a:lnSpc>
                <a:spcPct val="150000"/>
              </a:lnSpc>
              <a:spcBef>
                <a:spcPts val="1000"/>
              </a:spcBef>
              <a:spcAft>
                <a:spcPts val="0"/>
              </a:spcAft>
              <a:buClr>
                <a:schemeClr val="dk1"/>
              </a:buClr>
              <a:buSzPct val="100000"/>
              <a:buChar char="•"/>
            </a:pPr>
            <a:r>
              <a:rPr lang="hi-IN">
                <a:latin typeface="Arial"/>
                <a:ea typeface="Arial"/>
                <a:cs typeface="Arial"/>
                <a:sym typeface="Arial"/>
              </a:rPr>
              <a:t>चलिए एक खेल खेलते हैं।  </a:t>
            </a:r>
            <a:endParaRPr/>
          </a:p>
          <a:p>
            <a:pPr indent="-228600" lvl="0" marL="228600" rtl="0" algn="l">
              <a:lnSpc>
                <a:spcPct val="150000"/>
              </a:lnSpc>
              <a:spcBef>
                <a:spcPts val="1000"/>
              </a:spcBef>
              <a:spcAft>
                <a:spcPts val="0"/>
              </a:spcAft>
              <a:buClr>
                <a:schemeClr val="dk1"/>
              </a:buClr>
              <a:buSzPct val="100000"/>
              <a:buChar char="•"/>
            </a:pPr>
            <a:r>
              <a:rPr lang="hi-IN">
                <a:latin typeface="Arial"/>
                <a:ea typeface="Arial"/>
                <a:cs typeface="Arial"/>
                <a:sym typeface="Arial"/>
              </a:rPr>
              <a:t>शब्द ढूंढने में मेरी मदद करिए। याद रहे यह अनीमिया पर प्रशिक्षण है, हर शब्द अनीमिया से जुड़ा है।</a:t>
            </a:r>
            <a:r>
              <a:rPr lang="hi-IN"/>
              <a:t> </a:t>
            </a:r>
            <a:endParaRPr/>
          </a:p>
        </p:txBody>
      </p:sp>
      <p:sp>
        <p:nvSpPr>
          <p:cNvPr id="203" name="Google Shape;203;p10"/>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p:nvPr/>
        </p:nvSpPr>
        <p:spPr>
          <a:xfrm>
            <a:off x="8408931" y="1752054"/>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त्वचा </a:t>
            </a:r>
            <a:endParaRPr/>
          </a:p>
        </p:txBody>
      </p:sp>
      <p:sp>
        <p:nvSpPr>
          <p:cNvPr id="209" name="Google Shape;209;p11"/>
          <p:cNvSpPr/>
          <p:nvPr/>
        </p:nvSpPr>
        <p:spPr>
          <a:xfrm>
            <a:off x="6066856" y="1025510"/>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i="0" lang="hi-IN" sz="1800" u="none" cap="none" strike="noStrike">
                <a:solidFill>
                  <a:schemeClr val="lt1"/>
                </a:solidFill>
                <a:latin typeface="Calibri"/>
                <a:ea typeface="Calibri"/>
                <a:cs typeface="Calibri"/>
                <a:sym typeface="Calibri"/>
              </a:rPr>
              <a:t>C</a:t>
            </a:r>
            <a:endParaRPr b="0" i="0" sz="2800" u="none" cap="none" strike="noStrike">
              <a:solidFill>
                <a:schemeClr val="lt1"/>
              </a:solidFill>
              <a:latin typeface="Times New Roman"/>
              <a:ea typeface="Times New Roman"/>
              <a:cs typeface="Times New Roman"/>
              <a:sym typeface="Times New Roman"/>
            </a:endParaRPr>
          </a:p>
        </p:txBody>
      </p:sp>
      <p:sp>
        <p:nvSpPr>
          <p:cNvPr id="210" name="Google Shape;210;p11"/>
          <p:cNvSpPr/>
          <p:nvPr/>
        </p:nvSpPr>
        <p:spPr>
          <a:xfrm>
            <a:off x="5955826" y="2514563"/>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क्षमता</a:t>
            </a:r>
            <a:endParaRPr b="0" i="0" sz="2800" u="none" cap="none" strike="noStrike">
              <a:solidFill>
                <a:schemeClr val="lt1"/>
              </a:solidFill>
              <a:latin typeface="Times New Roman"/>
              <a:ea typeface="Times New Roman"/>
              <a:cs typeface="Times New Roman"/>
              <a:sym typeface="Times New Roman"/>
            </a:endParaRPr>
          </a:p>
        </p:txBody>
      </p:sp>
      <p:sp>
        <p:nvSpPr>
          <p:cNvPr id="211" name="Google Shape;211;p11"/>
          <p:cNvSpPr/>
          <p:nvPr/>
        </p:nvSpPr>
        <p:spPr>
          <a:xfrm>
            <a:off x="10670523" y="2483523"/>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तत्व</a:t>
            </a:r>
            <a:endParaRPr b="0" i="0" sz="2800" u="none" cap="none" strike="noStrike">
              <a:solidFill>
                <a:schemeClr val="lt1"/>
              </a:solidFill>
              <a:latin typeface="Times New Roman"/>
              <a:ea typeface="Times New Roman"/>
              <a:cs typeface="Times New Roman"/>
              <a:sym typeface="Times New Roman"/>
            </a:endParaRPr>
          </a:p>
        </p:txBody>
      </p:sp>
      <p:sp>
        <p:nvSpPr>
          <p:cNvPr id="212" name="Google Shape;212;p11"/>
          <p:cNvSpPr/>
          <p:nvPr/>
        </p:nvSpPr>
        <p:spPr>
          <a:xfrm>
            <a:off x="9950523" y="1752054"/>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फॉलिक एसिड</a:t>
            </a:r>
            <a:endParaRPr b="0" i="0" sz="2800" u="none" cap="none" strike="noStrike">
              <a:solidFill>
                <a:schemeClr val="lt1"/>
              </a:solidFill>
              <a:latin typeface="Times New Roman"/>
              <a:ea typeface="Times New Roman"/>
              <a:cs typeface="Times New Roman"/>
              <a:sym typeface="Times New Roman"/>
            </a:endParaRPr>
          </a:p>
        </p:txBody>
      </p:sp>
      <p:sp>
        <p:nvSpPr>
          <p:cNvPr id="213" name="Google Shape;213;p11"/>
          <p:cNvSpPr/>
          <p:nvPr/>
        </p:nvSpPr>
        <p:spPr>
          <a:xfrm>
            <a:off x="6888448" y="1747856"/>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रक्त पेशियाँ</a:t>
            </a:r>
            <a:endParaRPr b="0" i="0" sz="2800" u="none" cap="none" strike="noStrike">
              <a:solidFill>
                <a:schemeClr val="lt1"/>
              </a:solidFill>
              <a:latin typeface="Times New Roman"/>
              <a:ea typeface="Times New Roman"/>
              <a:cs typeface="Times New Roman"/>
              <a:sym typeface="Times New Roman"/>
            </a:endParaRPr>
          </a:p>
        </p:txBody>
      </p:sp>
      <p:sp>
        <p:nvSpPr>
          <p:cNvPr id="214" name="Google Shape;214;p11"/>
          <p:cNvSpPr/>
          <p:nvPr/>
        </p:nvSpPr>
        <p:spPr>
          <a:xfrm>
            <a:off x="7650821" y="1058533"/>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i="0" lang="hi-IN" sz="1800" u="none" cap="none" strike="noStrike">
                <a:solidFill>
                  <a:schemeClr val="lt1"/>
                </a:solidFill>
                <a:latin typeface="Calibri"/>
                <a:ea typeface="Calibri"/>
                <a:cs typeface="Calibri"/>
                <a:sym typeface="Calibri"/>
              </a:rPr>
              <a:t>जन</a:t>
            </a:r>
            <a:endParaRPr b="0" i="0" sz="2800" u="none" cap="none" strike="noStrike">
              <a:solidFill>
                <a:schemeClr val="lt1"/>
              </a:solidFill>
              <a:latin typeface="Times New Roman"/>
              <a:ea typeface="Times New Roman"/>
              <a:cs typeface="Times New Roman"/>
              <a:sym typeface="Times New Roman"/>
            </a:endParaRPr>
          </a:p>
        </p:txBody>
      </p:sp>
      <p:sp>
        <p:nvSpPr>
          <p:cNvPr id="215" name="Google Shape;215;p11"/>
          <p:cNvSpPr/>
          <p:nvPr/>
        </p:nvSpPr>
        <p:spPr>
          <a:xfrm>
            <a:off x="10641857" y="4695491"/>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हीमोग्लोबिन मीटर</a:t>
            </a:r>
            <a:endParaRPr b="0" i="0" sz="2800" u="none" cap="none" strike="noStrike">
              <a:solidFill>
                <a:schemeClr val="lt1"/>
              </a:solidFill>
              <a:latin typeface="Times New Roman"/>
              <a:ea typeface="Times New Roman"/>
              <a:cs typeface="Times New Roman"/>
              <a:sym typeface="Times New Roman"/>
            </a:endParaRPr>
          </a:p>
        </p:txBody>
      </p:sp>
      <p:sp>
        <p:nvSpPr>
          <p:cNvPr id="216" name="Google Shape;216;p11"/>
          <p:cNvSpPr/>
          <p:nvPr/>
        </p:nvSpPr>
        <p:spPr>
          <a:xfrm>
            <a:off x="9090821" y="4726751"/>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मर्श </a:t>
            </a:r>
            <a:endParaRPr b="0" i="0" sz="2800" u="none" cap="none" strike="noStrike">
              <a:solidFill>
                <a:schemeClr val="lt1"/>
              </a:solidFill>
              <a:latin typeface="Times New Roman"/>
              <a:ea typeface="Times New Roman"/>
              <a:cs typeface="Times New Roman"/>
              <a:sym typeface="Times New Roman"/>
            </a:endParaRPr>
          </a:p>
        </p:txBody>
      </p:sp>
      <p:sp>
        <p:nvSpPr>
          <p:cNvPr id="217" name="Google Shape;217;p11"/>
          <p:cNvSpPr/>
          <p:nvPr/>
        </p:nvSpPr>
        <p:spPr>
          <a:xfrm>
            <a:off x="9577967" y="3209901"/>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भारत</a:t>
            </a:r>
            <a:endParaRPr b="0" i="0" sz="2800" u="none" cap="none" strike="noStrike">
              <a:solidFill>
                <a:schemeClr val="lt1"/>
              </a:solidFill>
              <a:latin typeface="Times New Roman"/>
              <a:ea typeface="Times New Roman"/>
              <a:cs typeface="Times New Roman"/>
              <a:sym typeface="Times New Roman"/>
            </a:endParaRPr>
          </a:p>
        </p:txBody>
      </p:sp>
      <p:sp>
        <p:nvSpPr>
          <p:cNvPr id="218" name="Google Shape;218;p11"/>
          <p:cNvSpPr/>
          <p:nvPr/>
        </p:nvSpPr>
        <p:spPr>
          <a:xfrm>
            <a:off x="9090821" y="2505573"/>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i="0" lang="hi-IN" sz="1800" u="none" cap="none" strike="noStrike">
                <a:solidFill>
                  <a:schemeClr val="lt1"/>
                </a:solidFill>
                <a:latin typeface="Calibri"/>
                <a:ea typeface="Calibri"/>
                <a:cs typeface="Calibri"/>
                <a:sym typeface="Calibri"/>
              </a:rPr>
              <a:t>रन</a:t>
            </a:r>
            <a:endParaRPr b="0" i="0" sz="2800" u="none" cap="none" strike="noStrike">
              <a:solidFill>
                <a:schemeClr val="lt1"/>
              </a:solidFill>
              <a:latin typeface="Times New Roman"/>
              <a:ea typeface="Times New Roman"/>
              <a:cs typeface="Times New Roman"/>
              <a:sym typeface="Times New Roman"/>
            </a:endParaRPr>
          </a:p>
        </p:txBody>
      </p:sp>
      <p:sp>
        <p:nvSpPr>
          <p:cNvPr id="219" name="Google Shape;219;p11"/>
          <p:cNvSpPr/>
          <p:nvPr/>
        </p:nvSpPr>
        <p:spPr>
          <a:xfrm>
            <a:off x="8033570" y="3209901"/>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Times New Roman"/>
                <a:ea typeface="Times New Roman"/>
                <a:cs typeface="Times New Roman"/>
                <a:sym typeface="Times New Roman"/>
              </a:rPr>
              <a:t>हाथ धोना </a:t>
            </a:r>
            <a:endParaRPr/>
          </a:p>
        </p:txBody>
      </p:sp>
      <p:sp>
        <p:nvSpPr>
          <p:cNvPr id="220" name="Google Shape;220;p11"/>
          <p:cNvSpPr/>
          <p:nvPr/>
        </p:nvSpPr>
        <p:spPr>
          <a:xfrm>
            <a:off x="9201857" y="1072881"/>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रिया</a:t>
            </a:r>
            <a:endParaRPr b="0" i="0" sz="2800" u="none" cap="none" strike="noStrike">
              <a:solidFill>
                <a:schemeClr val="lt1"/>
              </a:solidFill>
              <a:latin typeface="Times New Roman"/>
              <a:ea typeface="Times New Roman"/>
              <a:cs typeface="Times New Roman"/>
              <a:sym typeface="Times New Roman"/>
            </a:endParaRPr>
          </a:p>
        </p:txBody>
      </p:sp>
      <p:sp>
        <p:nvSpPr>
          <p:cNvPr id="221" name="Google Shape;221;p11"/>
          <p:cNvSpPr/>
          <p:nvPr/>
        </p:nvSpPr>
        <p:spPr>
          <a:xfrm>
            <a:off x="7149513" y="3931741"/>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i="0" lang="hi-IN" sz="1800" u="none" cap="none" strike="noStrike">
                <a:solidFill>
                  <a:schemeClr val="lt1"/>
                </a:solidFill>
                <a:latin typeface="Calibri"/>
                <a:ea typeface="Calibri"/>
                <a:cs typeface="Calibri"/>
                <a:sym typeface="Calibri"/>
              </a:rPr>
              <a:t>ग्लोबिन</a:t>
            </a:r>
            <a:endParaRPr b="0" i="0" sz="2800" u="none" cap="none" strike="noStrike">
              <a:solidFill>
                <a:schemeClr val="lt1"/>
              </a:solidFill>
              <a:latin typeface="Times New Roman"/>
              <a:ea typeface="Times New Roman"/>
              <a:cs typeface="Times New Roman"/>
              <a:sym typeface="Times New Roman"/>
            </a:endParaRPr>
          </a:p>
        </p:txBody>
      </p:sp>
      <p:sp>
        <p:nvSpPr>
          <p:cNvPr id="222" name="Google Shape;222;p11"/>
          <p:cNvSpPr/>
          <p:nvPr/>
        </p:nvSpPr>
        <p:spPr>
          <a:xfrm>
            <a:off x="7511119" y="4731664"/>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धर्म</a:t>
            </a:r>
            <a:endParaRPr b="0" i="0" sz="2800" u="none" cap="none" strike="noStrike">
              <a:solidFill>
                <a:schemeClr val="lt1"/>
              </a:solidFill>
              <a:latin typeface="Times New Roman"/>
              <a:ea typeface="Times New Roman"/>
              <a:cs typeface="Times New Roman"/>
              <a:sym typeface="Times New Roman"/>
            </a:endParaRPr>
          </a:p>
        </p:txBody>
      </p:sp>
      <p:sp>
        <p:nvSpPr>
          <p:cNvPr id="223" name="Google Shape;223;p11"/>
          <p:cNvSpPr/>
          <p:nvPr/>
        </p:nvSpPr>
        <p:spPr>
          <a:xfrm>
            <a:off x="6489173" y="3209901"/>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नाशक</a:t>
            </a:r>
            <a:endParaRPr b="0" i="0" sz="2800" u="none" cap="none" strike="noStrike">
              <a:solidFill>
                <a:schemeClr val="lt1"/>
              </a:solidFill>
              <a:latin typeface="Times New Roman"/>
              <a:ea typeface="Times New Roman"/>
              <a:cs typeface="Times New Roman"/>
              <a:sym typeface="Times New Roman"/>
            </a:endParaRPr>
          </a:p>
        </p:txBody>
      </p:sp>
      <p:sp>
        <p:nvSpPr>
          <p:cNvPr id="224" name="Google Shape;224;p11"/>
          <p:cNvSpPr/>
          <p:nvPr/>
        </p:nvSpPr>
        <p:spPr>
          <a:xfrm>
            <a:off x="8730010" y="3913843"/>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आहार</a:t>
            </a:r>
            <a:endParaRPr b="0" i="0" sz="2800" u="none" cap="none" strike="noStrike">
              <a:solidFill>
                <a:schemeClr val="lt1"/>
              </a:solidFill>
              <a:latin typeface="Times New Roman"/>
              <a:ea typeface="Times New Roman"/>
              <a:cs typeface="Times New Roman"/>
              <a:sym typeface="Times New Roman"/>
            </a:endParaRPr>
          </a:p>
        </p:txBody>
      </p:sp>
      <p:sp>
        <p:nvSpPr>
          <p:cNvPr id="225" name="Google Shape;225;p11"/>
          <p:cNvSpPr/>
          <p:nvPr/>
        </p:nvSpPr>
        <p:spPr>
          <a:xfrm>
            <a:off x="10752000" y="1058534"/>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किशोरियाँ</a:t>
            </a:r>
            <a:endParaRPr b="0" i="0" sz="2800" u="none" cap="none" strike="noStrike">
              <a:solidFill>
                <a:schemeClr val="lt1"/>
              </a:solidFill>
              <a:latin typeface="Times New Roman"/>
              <a:ea typeface="Times New Roman"/>
              <a:cs typeface="Times New Roman"/>
              <a:sym typeface="Times New Roman"/>
            </a:endParaRPr>
          </a:p>
        </p:txBody>
      </p:sp>
      <p:sp>
        <p:nvSpPr>
          <p:cNvPr id="226" name="Google Shape;226;p11"/>
          <p:cNvSpPr/>
          <p:nvPr/>
        </p:nvSpPr>
        <p:spPr>
          <a:xfrm>
            <a:off x="7511119" y="2505573"/>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स्वास्थ्य कार्यक्रम</a:t>
            </a:r>
            <a:endParaRPr b="0" i="0" sz="2800" u="none" cap="none" strike="noStrike">
              <a:solidFill>
                <a:schemeClr val="lt1"/>
              </a:solidFill>
              <a:latin typeface="Times New Roman"/>
              <a:ea typeface="Times New Roman"/>
              <a:cs typeface="Times New Roman"/>
              <a:sym typeface="Times New Roman"/>
            </a:endParaRPr>
          </a:p>
        </p:txBody>
      </p:sp>
      <p:sp>
        <p:nvSpPr>
          <p:cNvPr id="227" name="Google Shape;227;p11"/>
          <p:cNvSpPr/>
          <p:nvPr/>
        </p:nvSpPr>
        <p:spPr>
          <a:xfrm>
            <a:off x="10297967" y="3913843"/>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i="0" lang="hi-IN" sz="1800" u="none" cap="none" strike="noStrike">
                <a:solidFill>
                  <a:schemeClr val="lt1"/>
                </a:solidFill>
                <a:latin typeface="Calibri"/>
                <a:ea typeface="Calibri"/>
                <a:cs typeface="Calibri"/>
                <a:sym typeface="Calibri"/>
              </a:rPr>
              <a:t>ज़ोल </a:t>
            </a:r>
            <a:endParaRPr b="0" i="0" sz="2800" u="none" cap="none" strike="noStrike">
              <a:solidFill>
                <a:schemeClr val="lt1"/>
              </a:solidFill>
              <a:latin typeface="Times New Roman"/>
              <a:ea typeface="Times New Roman"/>
              <a:cs typeface="Times New Roman"/>
              <a:sym typeface="Times New Roman"/>
            </a:endParaRPr>
          </a:p>
        </p:txBody>
      </p:sp>
      <p:sp>
        <p:nvSpPr>
          <p:cNvPr id="228" name="Google Shape;228;p11"/>
          <p:cNvSpPr/>
          <p:nvPr/>
        </p:nvSpPr>
        <p:spPr>
          <a:xfrm>
            <a:off x="403496" y="1023566"/>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परा   </a:t>
            </a:r>
            <a:endParaRPr/>
          </a:p>
        </p:txBody>
      </p:sp>
      <p:sp>
        <p:nvSpPr>
          <p:cNvPr id="229" name="Google Shape;229;p11"/>
          <p:cNvSpPr/>
          <p:nvPr/>
        </p:nvSpPr>
        <p:spPr>
          <a:xfrm>
            <a:off x="1917328" y="1014663"/>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पोषक </a:t>
            </a:r>
            <a:endParaRPr/>
          </a:p>
        </p:txBody>
      </p:sp>
      <p:sp>
        <p:nvSpPr>
          <p:cNvPr id="230" name="Google Shape;230;p11"/>
          <p:cNvSpPr/>
          <p:nvPr/>
        </p:nvSpPr>
        <p:spPr>
          <a:xfrm>
            <a:off x="3447541" y="1011898"/>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लाल  </a:t>
            </a:r>
            <a:endParaRPr/>
          </a:p>
        </p:txBody>
      </p:sp>
      <p:sp>
        <p:nvSpPr>
          <p:cNvPr id="231" name="Google Shape;231;p11"/>
          <p:cNvSpPr/>
          <p:nvPr/>
        </p:nvSpPr>
        <p:spPr>
          <a:xfrm>
            <a:off x="735141" y="1730225"/>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फीकी </a:t>
            </a:r>
            <a:endParaRPr/>
          </a:p>
        </p:txBody>
      </p:sp>
      <p:sp>
        <p:nvSpPr>
          <p:cNvPr id="232" name="Google Shape;232;p11"/>
          <p:cNvSpPr/>
          <p:nvPr/>
        </p:nvSpPr>
        <p:spPr>
          <a:xfrm>
            <a:off x="2254946" y="1734364"/>
            <a:ext cx="1418213" cy="59388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आय   </a:t>
            </a:r>
            <a:endParaRPr/>
          </a:p>
        </p:txBody>
      </p:sp>
      <p:sp>
        <p:nvSpPr>
          <p:cNvPr id="233" name="Google Shape;233;p11"/>
          <p:cNvSpPr/>
          <p:nvPr/>
        </p:nvSpPr>
        <p:spPr>
          <a:xfrm>
            <a:off x="374569" y="2495893"/>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मासिक    </a:t>
            </a:r>
            <a:endParaRPr/>
          </a:p>
        </p:txBody>
      </p:sp>
      <p:sp>
        <p:nvSpPr>
          <p:cNvPr id="234" name="Google Shape;234;p11"/>
          <p:cNvSpPr/>
          <p:nvPr/>
        </p:nvSpPr>
        <p:spPr>
          <a:xfrm>
            <a:off x="1917328" y="2477810"/>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आयरन     </a:t>
            </a:r>
            <a:endParaRPr/>
          </a:p>
        </p:txBody>
      </p:sp>
      <p:sp>
        <p:nvSpPr>
          <p:cNvPr id="235" name="Google Shape;235;p11"/>
          <p:cNvSpPr/>
          <p:nvPr/>
        </p:nvSpPr>
        <p:spPr>
          <a:xfrm>
            <a:off x="3458198" y="2484945"/>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कार्य     </a:t>
            </a:r>
            <a:endParaRPr/>
          </a:p>
        </p:txBody>
      </p:sp>
      <p:sp>
        <p:nvSpPr>
          <p:cNvPr id="236" name="Google Shape;236;p11"/>
          <p:cNvSpPr/>
          <p:nvPr/>
        </p:nvSpPr>
        <p:spPr>
          <a:xfrm>
            <a:off x="3774751" y="1719701"/>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किशोर     </a:t>
            </a:r>
            <a:endParaRPr/>
          </a:p>
        </p:txBody>
      </p:sp>
      <p:sp>
        <p:nvSpPr>
          <p:cNvPr id="237" name="Google Shape;237;p11"/>
          <p:cNvSpPr/>
          <p:nvPr/>
        </p:nvSpPr>
        <p:spPr>
          <a:xfrm>
            <a:off x="189590" y="3223344"/>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मले     </a:t>
            </a:r>
            <a:endParaRPr/>
          </a:p>
        </p:txBody>
      </p:sp>
      <p:sp>
        <p:nvSpPr>
          <p:cNvPr id="238" name="Google Shape;238;p11"/>
          <p:cNvSpPr/>
          <p:nvPr/>
        </p:nvSpPr>
        <p:spPr>
          <a:xfrm>
            <a:off x="1751831" y="3204715"/>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विटामिन   </a:t>
            </a:r>
            <a:endParaRPr/>
          </a:p>
        </p:txBody>
      </p:sp>
      <p:sp>
        <p:nvSpPr>
          <p:cNvPr id="239" name="Google Shape;239;p11"/>
          <p:cNvSpPr/>
          <p:nvPr/>
        </p:nvSpPr>
        <p:spPr>
          <a:xfrm>
            <a:off x="3279663" y="3240451"/>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अनीमिया मुक्त     </a:t>
            </a:r>
            <a:endParaRPr/>
          </a:p>
        </p:txBody>
      </p:sp>
      <p:sp>
        <p:nvSpPr>
          <p:cNvPr id="240" name="Google Shape;240;p11"/>
          <p:cNvSpPr/>
          <p:nvPr/>
        </p:nvSpPr>
        <p:spPr>
          <a:xfrm>
            <a:off x="669239" y="3989719"/>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राष्ट्रीय बाल     </a:t>
            </a:r>
            <a:endParaRPr/>
          </a:p>
        </p:txBody>
      </p:sp>
      <p:sp>
        <p:nvSpPr>
          <p:cNvPr id="241" name="Google Shape;241;p11"/>
          <p:cNvSpPr/>
          <p:nvPr/>
        </p:nvSpPr>
        <p:spPr>
          <a:xfrm>
            <a:off x="2242361" y="3967356"/>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संतुलित     </a:t>
            </a:r>
            <a:endParaRPr/>
          </a:p>
        </p:txBody>
      </p:sp>
      <p:sp>
        <p:nvSpPr>
          <p:cNvPr id="242" name="Google Shape;242;p11"/>
          <p:cNvSpPr/>
          <p:nvPr/>
        </p:nvSpPr>
        <p:spPr>
          <a:xfrm>
            <a:off x="3774750" y="3934188"/>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ऑक्सी </a:t>
            </a:r>
            <a:endParaRPr/>
          </a:p>
        </p:txBody>
      </p:sp>
      <p:sp>
        <p:nvSpPr>
          <p:cNvPr id="243" name="Google Shape;243;p11"/>
          <p:cNvSpPr/>
          <p:nvPr/>
        </p:nvSpPr>
        <p:spPr>
          <a:xfrm>
            <a:off x="325461" y="4726753"/>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साबुन से    </a:t>
            </a:r>
            <a:endParaRPr/>
          </a:p>
        </p:txBody>
      </p:sp>
      <p:sp>
        <p:nvSpPr>
          <p:cNvPr id="244" name="Google Shape;244;p11"/>
          <p:cNvSpPr/>
          <p:nvPr/>
        </p:nvSpPr>
        <p:spPr>
          <a:xfrm>
            <a:off x="1907749" y="4726752"/>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हिमो </a:t>
            </a:r>
            <a:endParaRPr/>
          </a:p>
        </p:txBody>
      </p:sp>
      <p:sp>
        <p:nvSpPr>
          <p:cNvPr id="245" name="Google Shape;245;p11"/>
          <p:cNvSpPr/>
          <p:nvPr/>
        </p:nvSpPr>
        <p:spPr>
          <a:xfrm>
            <a:off x="3458198" y="4726751"/>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कृमि </a:t>
            </a:r>
            <a:endParaRPr/>
          </a:p>
        </p:txBody>
      </p:sp>
      <p:sp>
        <p:nvSpPr>
          <p:cNvPr id="246" name="Google Shape;246;p11"/>
          <p:cNvSpPr/>
          <p:nvPr/>
        </p:nvSpPr>
        <p:spPr>
          <a:xfrm>
            <a:off x="1034568" y="5449767"/>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एल्बेंडा    </a:t>
            </a:r>
            <a:endParaRPr/>
          </a:p>
        </p:txBody>
      </p:sp>
      <p:sp>
        <p:nvSpPr>
          <p:cNvPr id="247" name="Google Shape;247;p11"/>
          <p:cNvSpPr/>
          <p:nvPr/>
        </p:nvSpPr>
        <p:spPr>
          <a:xfrm>
            <a:off x="2601236" y="5449767"/>
            <a:ext cx="1418213" cy="602659"/>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i-IN" sz="1800" u="none" cap="none" strike="noStrike">
                <a:solidFill>
                  <a:schemeClr val="lt1"/>
                </a:solidFill>
                <a:latin typeface="Calibri"/>
                <a:ea typeface="Calibri"/>
                <a:cs typeface="Calibri"/>
                <a:sym typeface="Calibri"/>
              </a:rPr>
              <a:t>डिजिटल    </a:t>
            </a:r>
            <a:endParaRPr/>
          </a:p>
        </p:txBody>
      </p:sp>
      <p:sp>
        <p:nvSpPr>
          <p:cNvPr id="248" name="Google Shape;248;p11"/>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28"/>
                                        </p:tgtEl>
                                        <p:attrNameLst>
                                          <p:attrName>ppt_y</p:attrName>
                                        </p:attrNameLst>
                                      </p:cBhvr>
                                      <p:tavLst>
                                        <p:tav fmla="" tm="0">
                                          <p:val>
                                            <p:strVal val="#ppt_y"/>
                                          </p:val>
                                        </p:tav>
                                        <p:tav fmla="" tm="100000">
                                          <p:val>
                                            <p:strVal val="#ppt_y+1"/>
                                          </p:val>
                                        </p:tav>
                                      </p:tavLst>
                                    </p:anim>
                                    <p:set>
                                      <p:cBhvr>
                                        <p:cTn dur="1" fill="hold">
                                          <p:stCondLst>
                                            <p:cond delay="500"/>
                                          </p:stCondLst>
                                        </p:cTn>
                                        <p:tgtEl>
                                          <p:spTgt spid="228"/>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16"/>
                                        </p:tgtEl>
                                        <p:attrNameLst>
                                          <p:attrName>ppt_y</p:attrName>
                                        </p:attrNameLst>
                                      </p:cBhvr>
                                      <p:tavLst>
                                        <p:tav fmla="" tm="0">
                                          <p:val>
                                            <p:strVal val="#ppt_y"/>
                                          </p:val>
                                        </p:tav>
                                        <p:tav fmla="" tm="100000">
                                          <p:val>
                                            <p:strVal val="#ppt_y+1"/>
                                          </p:val>
                                        </p:tav>
                                      </p:tavLst>
                                    </p:anim>
                                    <p:set>
                                      <p:cBhvr>
                                        <p:cTn dur="1" fill="hold">
                                          <p:stCondLst>
                                            <p:cond delay="500"/>
                                          </p:stCondLst>
                                        </p:cTn>
                                        <p:tgtEl>
                                          <p:spTgt spid="2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29"/>
                                        </p:tgtEl>
                                        <p:attrNameLst>
                                          <p:attrName>ppt_y</p:attrName>
                                        </p:attrNameLst>
                                      </p:cBhvr>
                                      <p:tavLst>
                                        <p:tav fmla="" tm="0">
                                          <p:val>
                                            <p:strVal val="#ppt_y"/>
                                          </p:val>
                                        </p:tav>
                                        <p:tav fmla="" tm="100000">
                                          <p:val>
                                            <p:strVal val="#ppt_y+1"/>
                                          </p:val>
                                        </p:tav>
                                      </p:tavLst>
                                    </p:anim>
                                    <p:set>
                                      <p:cBhvr>
                                        <p:cTn dur="1" fill="hold">
                                          <p:stCondLst>
                                            <p:cond delay="500"/>
                                          </p:stCondLst>
                                        </p:cTn>
                                        <p:tgtEl>
                                          <p:spTgt spid="229"/>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11"/>
                                        </p:tgtEl>
                                        <p:attrNameLst>
                                          <p:attrName>ppt_y</p:attrName>
                                        </p:attrNameLst>
                                      </p:cBhvr>
                                      <p:tavLst>
                                        <p:tav fmla="" tm="0">
                                          <p:val>
                                            <p:strVal val="#ppt_y"/>
                                          </p:val>
                                        </p:tav>
                                        <p:tav fmla="" tm="100000">
                                          <p:val>
                                            <p:strVal val="#ppt_y+1"/>
                                          </p:val>
                                        </p:tav>
                                      </p:tavLst>
                                    </p:anim>
                                    <p:set>
                                      <p:cBhvr>
                                        <p:cTn dur="1" fill="hold">
                                          <p:stCondLst>
                                            <p:cond delay="500"/>
                                          </p:stCondLst>
                                        </p:cTn>
                                        <p:tgtEl>
                                          <p:spTgt spid="2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0"/>
                                        </p:tgtEl>
                                        <p:attrNameLst>
                                          <p:attrName>ppt_y</p:attrName>
                                        </p:attrNameLst>
                                      </p:cBhvr>
                                      <p:tavLst>
                                        <p:tav fmla="" tm="0">
                                          <p:val>
                                            <p:strVal val="#ppt_y"/>
                                          </p:val>
                                        </p:tav>
                                        <p:tav fmla="" tm="100000">
                                          <p:val>
                                            <p:strVal val="#ppt_y+1"/>
                                          </p:val>
                                        </p:tav>
                                      </p:tavLst>
                                    </p:anim>
                                    <p:set>
                                      <p:cBhvr>
                                        <p:cTn dur="1" fill="hold">
                                          <p:stCondLst>
                                            <p:cond delay="500"/>
                                          </p:stCondLst>
                                        </p:cTn>
                                        <p:tgtEl>
                                          <p:spTgt spid="23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13"/>
                                        </p:tgtEl>
                                        <p:attrNameLst>
                                          <p:attrName>ppt_y</p:attrName>
                                        </p:attrNameLst>
                                      </p:cBhvr>
                                      <p:tavLst>
                                        <p:tav fmla="" tm="0">
                                          <p:val>
                                            <p:strVal val="#ppt_y"/>
                                          </p:val>
                                        </p:tav>
                                        <p:tav fmla="" tm="100000">
                                          <p:val>
                                            <p:strVal val="#ppt_y+1"/>
                                          </p:val>
                                        </p:tav>
                                      </p:tavLst>
                                    </p:anim>
                                    <p:set>
                                      <p:cBhvr>
                                        <p:cTn dur="1" fill="hold">
                                          <p:stCondLst>
                                            <p:cond delay="500"/>
                                          </p:stCondLst>
                                        </p:cTn>
                                        <p:tgtEl>
                                          <p:spTgt spid="2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1"/>
                                        </p:tgtEl>
                                        <p:attrNameLst>
                                          <p:attrName>ppt_y</p:attrName>
                                        </p:attrNameLst>
                                      </p:cBhvr>
                                      <p:tavLst>
                                        <p:tav fmla="" tm="0">
                                          <p:val>
                                            <p:strVal val="#ppt_y"/>
                                          </p:val>
                                        </p:tav>
                                        <p:tav fmla="" tm="100000">
                                          <p:val>
                                            <p:strVal val="#ppt_y+1"/>
                                          </p:val>
                                        </p:tav>
                                      </p:tavLst>
                                    </p:anim>
                                    <p:set>
                                      <p:cBhvr>
                                        <p:cTn dur="1" fill="hold">
                                          <p:stCondLst>
                                            <p:cond delay="500"/>
                                          </p:stCondLst>
                                        </p:cTn>
                                        <p:tgtEl>
                                          <p:spTgt spid="23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08"/>
                                        </p:tgtEl>
                                        <p:attrNameLst>
                                          <p:attrName>ppt_y</p:attrName>
                                        </p:attrNameLst>
                                      </p:cBhvr>
                                      <p:tavLst>
                                        <p:tav fmla="" tm="0">
                                          <p:val>
                                            <p:strVal val="#ppt_y"/>
                                          </p:val>
                                        </p:tav>
                                        <p:tav fmla="" tm="100000">
                                          <p:val>
                                            <p:strVal val="#ppt_y+1"/>
                                          </p:val>
                                        </p:tav>
                                      </p:tavLst>
                                    </p:anim>
                                    <p:set>
                                      <p:cBhvr>
                                        <p:cTn dur="1" fill="hold">
                                          <p:stCondLst>
                                            <p:cond delay="500"/>
                                          </p:stCondLst>
                                        </p:cTn>
                                        <p:tgtEl>
                                          <p:spTgt spid="2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2"/>
                                        </p:tgtEl>
                                        <p:attrNameLst>
                                          <p:attrName>ppt_y</p:attrName>
                                        </p:attrNameLst>
                                      </p:cBhvr>
                                      <p:tavLst>
                                        <p:tav fmla="" tm="0">
                                          <p:val>
                                            <p:strVal val="#ppt_y"/>
                                          </p:val>
                                        </p:tav>
                                        <p:tav fmla="" tm="100000">
                                          <p:val>
                                            <p:strVal val="#ppt_y+1"/>
                                          </p:val>
                                        </p:tav>
                                      </p:tavLst>
                                    </p:anim>
                                    <p:set>
                                      <p:cBhvr>
                                        <p:cTn dur="1" fill="hold">
                                          <p:stCondLst>
                                            <p:cond delay="500"/>
                                          </p:stCondLst>
                                        </p:cTn>
                                        <p:tgtEl>
                                          <p:spTgt spid="232"/>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18"/>
                                        </p:tgtEl>
                                        <p:attrNameLst>
                                          <p:attrName>ppt_y</p:attrName>
                                        </p:attrNameLst>
                                      </p:cBhvr>
                                      <p:tavLst>
                                        <p:tav fmla="" tm="0">
                                          <p:val>
                                            <p:strVal val="#ppt_y"/>
                                          </p:val>
                                        </p:tav>
                                        <p:tav fmla="" tm="100000">
                                          <p:val>
                                            <p:strVal val="#ppt_y+1"/>
                                          </p:val>
                                        </p:tav>
                                      </p:tavLst>
                                    </p:anim>
                                    <p:set>
                                      <p:cBhvr>
                                        <p:cTn dur="1" fill="hold">
                                          <p:stCondLst>
                                            <p:cond delay="500"/>
                                          </p:stCondLst>
                                        </p:cTn>
                                        <p:tgtEl>
                                          <p:spTgt spid="2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6"/>
                                        </p:tgtEl>
                                        <p:attrNameLst>
                                          <p:attrName>ppt_y</p:attrName>
                                        </p:attrNameLst>
                                      </p:cBhvr>
                                      <p:tavLst>
                                        <p:tav fmla="" tm="0">
                                          <p:val>
                                            <p:strVal val="#ppt_y"/>
                                          </p:val>
                                        </p:tav>
                                        <p:tav fmla="" tm="100000">
                                          <p:val>
                                            <p:strVal val="#ppt_y+1"/>
                                          </p:val>
                                        </p:tav>
                                      </p:tavLst>
                                    </p:anim>
                                    <p:set>
                                      <p:cBhvr>
                                        <p:cTn dur="1" fill="hold">
                                          <p:stCondLst>
                                            <p:cond delay="500"/>
                                          </p:stCondLst>
                                        </p:cTn>
                                        <p:tgtEl>
                                          <p:spTgt spid="236"/>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25"/>
                                        </p:tgtEl>
                                        <p:attrNameLst>
                                          <p:attrName>ppt_y</p:attrName>
                                        </p:attrNameLst>
                                      </p:cBhvr>
                                      <p:tavLst>
                                        <p:tav fmla="" tm="0">
                                          <p:val>
                                            <p:strVal val="#ppt_y"/>
                                          </p:val>
                                        </p:tav>
                                        <p:tav fmla="" tm="100000">
                                          <p:val>
                                            <p:strVal val="#ppt_y+1"/>
                                          </p:val>
                                        </p:tav>
                                      </p:tavLst>
                                    </p:anim>
                                    <p:set>
                                      <p:cBhvr>
                                        <p:cTn dur="1" fill="hold">
                                          <p:stCondLst>
                                            <p:cond delay="500"/>
                                          </p:stCondLst>
                                        </p:cTn>
                                        <p:tgtEl>
                                          <p:spTgt spid="2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3"/>
                                        </p:tgtEl>
                                        <p:attrNameLst>
                                          <p:attrName>ppt_y</p:attrName>
                                        </p:attrNameLst>
                                      </p:cBhvr>
                                      <p:tavLst>
                                        <p:tav fmla="" tm="0">
                                          <p:val>
                                            <p:strVal val="#ppt_y"/>
                                          </p:val>
                                        </p:tav>
                                        <p:tav fmla="" tm="100000">
                                          <p:val>
                                            <p:strVal val="#ppt_y+1"/>
                                          </p:val>
                                        </p:tav>
                                      </p:tavLst>
                                    </p:anim>
                                    <p:set>
                                      <p:cBhvr>
                                        <p:cTn dur="1" fill="hold">
                                          <p:stCondLst>
                                            <p:cond delay="500"/>
                                          </p:stCondLst>
                                        </p:cTn>
                                        <p:tgtEl>
                                          <p:spTgt spid="233"/>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22"/>
                                        </p:tgtEl>
                                        <p:attrNameLst>
                                          <p:attrName>ppt_y</p:attrName>
                                        </p:attrNameLst>
                                      </p:cBhvr>
                                      <p:tavLst>
                                        <p:tav fmla="" tm="0">
                                          <p:val>
                                            <p:strVal val="#ppt_y"/>
                                          </p:val>
                                        </p:tav>
                                        <p:tav fmla="" tm="100000">
                                          <p:val>
                                            <p:strVal val="#ppt_y+1"/>
                                          </p:val>
                                        </p:tav>
                                      </p:tavLst>
                                    </p:anim>
                                    <p:set>
                                      <p:cBhvr>
                                        <p:cTn dur="1" fill="hold">
                                          <p:stCondLst>
                                            <p:cond delay="500"/>
                                          </p:stCondLst>
                                        </p:cTn>
                                        <p:tgtEl>
                                          <p:spTgt spid="22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4"/>
                                        </p:tgtEl>
                                        <p:attrNameLst>
                                          <p:attrName>ppt_y</p:attrName>
                                        </p:attrNameLst>
                                      </p:cBhvr>
                                      <p:tavLst>
                                        <p:tav fmla="" tm="0">
                                          <p:val>
                                            <p:strVal val="#ppt_y"/>
                                          </p:val>
                                        </p:tav>
                                        <p:tav fmla="" tm="100000">
                                          <p:val>
                                            <p:strVal val="#ppt_y+1"/>
                                          </p:val>
                                        </p:tav>
                                      </p:tavLst>
                                    </p:anim>
                                    <p:set>
                                      <p:cBhvr>
                                        <p:cTn dur="1" fill="hold">
                                          <p:stCondLst>
                                            <p:cond delay="500"/>
                                          </p:stCondLst>
                                        </p:cTn>
                                        <p:tgtEl>
                                          <p:spTgt spid="234"/>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12"/>
                                        </p:tgtEl>
                                        <p:attrNameLst>
                                          <p:attrName>ppt_y</p:attrName>
                                        </p:attrNameLst>
                                      </p:cBhvr>
                                      <p:tavLst>
                                        <p:tav fmla="" tm="0">
                                          <p:val>
                                            <p:strVal val="#ppt_y"/>
                                          </p:val>
                                        </p:tav>
                                        <p:tav fmla="" tm="100000">
                                          <p:val>
                                            <p:strVal val="#ppt_y+1"/>
                                          </p:val>
                                        </p:tav>
                                      </p:tavLst>
                                    </p:anim>
                                    <p:set>
                                      <p:cBhvr>
                                        <p:cTn dur="1" fill="hold">
                                          <p:stCondLst>
                                            <p:cond delay="500"/>
                                          </p:stCondLst>
                                        </p:cTn>
                                        <p:tgtEl>
                                          <p:spTgt spid="2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5"/>
                                        </p:tgtEl>
                                        <p:attrNameLst>
                                          <p:attrName>ppt_y</p:attrName>
                                        </p:attrNameLst>
                                      </p:cBhvr>
                                      <p:tavLst>
                                        <p:tav fmla="" tm="0">
                                          <p:val>
                                            <p:strVal val="#ppt_y"/>
                                          </p:val>
                                        </p:tav>
                                        <p:tav fmla="" tm="100000">
                                          <p:val>
                                            <p:strVal val="#ppt_y+1"/>
                                          </p:val>
                                        </p:tav>
                                      </p:tavLst>
                                    </p:anim>
                                    <p:set>
                                      <p:cBhvr>
                                        <p:cTn dur="1" fill="hold">
                                          <p:stCondLst>
                                            <p:cond delay="500"/>
                                          </p:stCondLst>
                                        </p:cTn>
                                        <p:tgtEl>
                                          <p:spTgt spid="23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10"/>
                                        </p:tgtEl>
                                        <p:attrNameLst>
                                          <p:attrName>ppt_y</p:attrName>
                                        </p:attrNameLst>
                                      </p:cBhvr>
                                      <p:tavLst>
                                        <p:tav fmla="" tm="0">
                                          <p:val>
                                            <p:strVal val="#ppt_y"/>
                                          </p:val>
                                        </p:tav>
                                        <p:tav fmla="" tm="100000">
                                          <p:val>
                                            <p:strVal val="#ppt_y+1"/>
                                          </p:val>
                                        </p:tav>
                                      </p:tavLst>
                                    </p:anim>
                                    <p:set>
                                      <p:cBhvr>
                                        <p:cTn dur="1" fill="hold">
                                          <p:stCondLst>
                                            <p:cond delay="500"/>
                                          </p:stCondLst>
                                        </p:cTn>
                                        <p:tgtEl>
                                          <p:spTgt spid="2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7"/>
                                        </p:tgtEl>
                                        <p:attrNameLst>
                                          <p:attrName>ppt_y</p:attrName>
                                        </p:attrNameLst>
                                      </p:cBhvr>
                                      <p:tavLst>
                                        <p:tav fmla="" tm="0">
                                          <p:val>
                                            <p:strVal val="#ppt_y"/>
                                          </p:val>
                                        </p:tav>
                                        <p:tav fmla="" tm="100000">
                                          <p:val>
                                            <p:strVal val="#ppt_y+1"/>
                                          </p:val>
                                        </p:tav>
                                      </p:tavLst>
                                    </p:anim>
                                    <p:set>
                                      <p:cBhvr>
                                        <p:cTn dur="1" fill="hold">
                                          <p:stCondLst>
                                            <p:cond delay="500"/>
                                          </p:stCondLst>
                                        </p:cTn>
                                        <p:tgtEl>
                                          <p:spTgt spid="237"/>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20"/>
                                        </p:tgtEl>
                                        <p:attrNameLst>
                                          <p:attrName>ppt_y</p:attrName>
                                        </p:attrNameLst>
                                      </p:cBhvr>
                                      <p:tavLst>
                                        <p:tav fmla="" tm="0">
                                          <p:val>
                                            <p:strVal val="#ppt_y"/>
                                          </p:val>
                                        </p:tav>
                                        <p:tav fmla="" tm="100000">
                                          <p:val>
                                            <p:strVal val="#ppt_y+1"/>
                                          </p:val>
                                        </p:tav>
                                      </p:tavLst>
                                    </p:anim>
                                    <p:set>
                                      <p:cBhvr>
                                        <p:cTn dur="1" fill="hold">
                                          <p:stCondLst>
                                            <p:cond delay="500"/>
                                          </p:stCondLst>
                                        </p:cTn>
                                        <p:tgtEl>
                                          <p:spTgt spid="2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8"/>
                                        </p:tgtEl>
                                        <p:attrNameLst>
                                          <p:attrName>ppt_y</p:attrName>
                                        </p:attrNameLst>
                                      </p:cBhvr>
                                      <p:tavLst>
                                        <p:tav fmla="" tm="0">
                                          <p:val>
                                            <p:strVal val="#ppt_y"/>
                                          </p:val>
                                        </p:tav>
                                        <p:tav fmla="" tm="100000">
                                          <p:val>
                                            <p:strVal val="#ppt_y+1"/>
                                          </p:val>
                                        </p:tav>
                                      </p:tavLst>
                                    </p:anim>
                                    <p:set>
                                      <p:cBhvr>
                                        <p:cTn dur="1" fill="hold">
                                          <p:stCondLst>
                                            <p:cond delay="500"/>
                                          </p:stCondLst>
                                        </p:cTn>
                                        <p:tgtEl>
                                          <p:spTgt spid="238"/>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09"/>
                                        </p:tgtEl>
                                        <p:attrNameLst>
                                          <p:attrName>ppt_y</p:attrName>
                                        </p:attrNameLst>
                                      </p:cBhvr>
                                      <p:tavLst>
                                        <p:tav fmla="" tm="0">
                                          <p:val>
                                            <p:strVal val="#ppt_y"/>
                                          </p:val>
                                        </p:tav>
                                        <p:tav fmla="" tm="100000">
                                          <p:val>
                                            <p:strVal val="#ppt_y+1"/>
                                          </p:val>
                                        </p:tav>
                                      </p:tavLst>
                                    </p:anim>
                                    <p:set>
                                      <p:cBhvr>
                                        <p:cTn dur="1" fill="hold">
                                          <p:stCondLst>
                                            <p:cond delay="500"/>
                                          </p:stCondLst>
                                        </p:cTn>
                                        <p:tgtEl>
                                          <p:spTgt spid="2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39"/>
                                        </p:tgtEl>
                                        <p:attrNameLst>
                                          <p:attrName>ppt_y</p:attrName>
                                        </p:attrNameLst>
                                      </p:cBhvr>
                                      <p:tavLst>
                                        <p:tav fmla="" tm="0">
                                          <p:val>
                                            <p:strVal val="#ppt_y"/>
                                          </p:val>
                                        </p:tav>
                                        <p:tav fmla="" tm="100000">
                                          <p:val>
                                            <p:strVal val="#ppt_y+1"/>
                                          </p:val>
                                        </p:tav>
                                      </p:tavLst>
                                    </p:anim>
                                    <p:set>
                                      <p:cBhvr>
                                        <p:cTn dur="1" fill="hold">
                                          <p:stCondLst>
                                            <p:cond delay="500"/>
                                          </p:stCondLst>
                                        </p:cTn>
                                        <p:tgtEl>
                                          <p:spTgt spid="239"/>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17"/>
                                        </p:tgtEl>
                                        <p:attrNameLst>
                                          <p:attrName>ppt_y</p:attrName>
                                        </p:attrNameLst>
                                      </p:cBhvr>
                                      <p:tavLst>
                                        <p:tav fmla="" tm="0">
                                          <p:val>
                                            <p:strVal val="#ppt_y"/>
                                          </p:val>
                                        </p:tav>
                                        <p:tav fmla="" tm="100000">
                                          <p:val>
                                            <p:strVal val="#ppt_y+1"/>
                                          </p:val>
                                        </p:tav>
                                      </p:tavLst>
                                    </p:anim>
                                    <p:set>
                                      <p:cBhvr>
                                        <p:cTn dur="1" fill="hold">
                                          <p:stCondLst>
                                            <p:cond delay="500"/>
                                          </p:stCondLst>
                                        </p:cTn>
                                        <p:tgtEl>
                                          <p:spTgt spid="2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40"/>
                                        </p:tgtEl>
                                        <p:attrNameLst>
                                          <p:attrName>ppt_y</p:attrName>
                                        </p:attrNameLst>
                                      </p:cBhvr>
                                      <p:tavLst>
                                        <p:tav fmla="" tm="0">
                                          <p:val>
                                            <p:strVal val="#ppt_y"/>
                                          </p:val>
                                        </p:tav>
                                        <p:tav fmla="" tm="100000">
                                          <p:val>
                                            <p:strVal val="#ppt_y+1"/>
                                          </p:val>
                                        </p:tav>
                                      </p:tavLst>
                                    </p:anim>
                                    <p:set>
                                      <p:cBhvr>
                                        <p:cTn dur="1" fill="hold">
                                          <p:stCondLst>
                                            <p:cond delay="500"/>
                                          </p:stCondLst>
                                        </p:cTn>
                                        <p:tgtEl>
                                          <p:spTgt spid="24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26"/>
                                        </p:tgtEl>
                                        <p:attrNameLst>
                                          <p:attrName>ppt_y</p:attrName>
                                        </p:attrNameLst>
                                      </p:cBhvr>
                                      <p:tavLst>
                                        <p:tav fmla="" tm="0">
                                          <p:val>
                                            <p:strVal val="#ppt_y"/>
                                          </p:val>
                                        </p:tav>
                                        <p:tav fmla="" tm="100000">
                                          <p:val>
                                            <p:strVal val="#ppt_y+1"/>
                                          </p:val>
                                        </p:tav>
                                      </p:tavLst>
                                    </p:anim>
                                    <p:set>
                                      <p:cBhvr>
                                        <p:cTn dur="1" fill="hold">
                                          <p:stCondLst>
                                            <p:cond delay="500"/>
                                          </p:stCondLst>
                                        </p:cTn>
                                        <p:tgtEl>
                                          <p:spTgt spid="2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41"/>
                                        </p:tgtEl>
                                        <p:attrNameLst>
                                          <p:attrName>ppt_y</p:attrName>
                                        </p:attrNameLst>
                                      </p:cBhvr>
                                      <p:tavLst>
                                        <p:tav fmla="" tm="0">
                                          <p:val>
                                            <p:strVal val="#ppt_y"/>
                                          </p:val>
                                        </p:tav>
                                        <p:tav fmla="" tm="100000">
                                          <p:val>
                                            <p:strVal val="#ppt_y+1"/>
                                          </p:val>
                                        </p:tav>
                                      </p:tavLst>
                                    </p:anim>
                                    <p:set>
                                      <p:cBhvr>
                                        <p:cTn dur="1" fill="hold">
                                          <p:stCondLst>
                                            <p:cond delay="500"/>
                                          </p:stCondLst>
                                        </p:cTn>
                                        <p:tgtEl>
                                          <p:spTgt spid="24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24"/>
                                        </p:tgtEl>
                                        <p:attrNameLst>
                                          <p:attrName>ppt_y</p:attrName>
                                        </p:attrNameLst>
                                      </p:cBhvr>
                                      <p:tavLst>
                                        <p:tav fmla="" tm="0">
                                          <p:val>
                                            <p:strVal val="#ppt_y"/>
                                          </p:val>
                                        </p:tav>
                                        <p:tav fmla="" tm="100000">
                                          <p:val>
                                            <p:strVal val="#ppt_y+1"/>
                                          </p:val>
                                        </p:tav>
                                      </p:tavLst>
                                    </p:anim>
                                    <p:set>
                                      <p:cBhvr>
                                        <p:cTn dur="1" fill="hold">
                                          <p:stCondLst>
                                            <p:cond delay="500"/>
                                          </p:stCondLst>
                                        </p:cTn>
                                        <p:tgtEl>
                                          <p:spTgt spid="2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42"/>
                                        </p:tgtEl>
                                        <p:attrNameLst>
                                          <p:attrName>ppt_y</p:attrName>
                                        </p:attrNameLst>
                                      </p:cBhvr>
                                      <p:tavLst>
                                        <p:tav fmla="" tm="0">
                                          <p:val>
                                            <p:strVal val="#ppt_y"/>
                                          </p:val>
                                        </p:tav>
                                        <p:tav fmla="" tm="100000">
                                          <p:val>
                                            <p:strVal val="#ppt_y+1"/>
                                          </p:val>
                                        </p:tav>
                                      </p:tavLst>
                                    </p:anim>
                                    <p:set>
                                      <p:cBhvr>
                                        <p:cTn dur="1" fill="hold">
                                          <p:stCondLst>
                                            <p:cond delay="500"/>
                                          </p:stCondLst>
                                        </p:cTn>
                                        <p:tgtEl>
                                          <p:spTgt spid="242"/>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14"/>
                                        </p:tgtEl>
                                        <p:attrNameLst>
                                          <p:attrName>ppt_y</p:attrName>
                                        </p:attrNameLst>
                                      </p:cBhvr>
                                      <p:tavLst>
                                        <p:tav fmla="" tm="0">
                                          <p:val>
                                            <p:strVal val="#ppt_y"/>
                                          </p:val>
                                        </p:tav>
                                        <p:tav fmla="" tm="100000">
                                          <p:val>
                                            <p:strVal val="#ppt_y+1"/>
                                          </p:val>
                                        </p:tav>
                                      </p:tavLst>
                                    </p:anim>
                                    <p:set>
                                      <p:cBhvr>
                                        <p:cTn dur="1" fill="hold">
                                          <p:stCondLst>
                                            <p:cond delay="500"/>
                                          </p:stCondLst>
                                        </p:cTn>
                                        <p:tgtEl>
                                          <p:spTgt spid="2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43"/>
                                        </p:tgtEl>
                                        <p:attrNameLst>
                                          <p:attrName>ppt_y</p:attrName>
                                        </p:attrNameLst>
                                      </p:cBhvr>
                                      <p:tavLst>
                                        <p:tav fmla="" tm="0">
                                          <p:val>
                                            <p:strVal val="#ppt_y"/>
                                          </p:val>
                                        </p:tav>
                                        <p:tav fmla="" tm="100000">
                                          <p:val>
                                            <p:strVal val="#ppt_y+1"/>
                                          </p:val>
                                        </p:tav>
                                      </p:tavLst>
                                    </p:anim>
                                    <p:set>
                                      <p:cBhvr>
                                        <p:cTn dur="1" fill="hold">
                                          <p:stCondLst>
                                            <p:cond delay="500"/>
                                          </p:stCondLst>
                                        </p:cTn>
                                        <p:tgtEl>
                                          <p:spTgt spid="243"/>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19"/>
                                        </p:tgtEl>
                                        <p:attrNameLst>
                                          <p:attrName>ppt_y</p:attrName>
                                        </p:attrNameLst>
                                      </p:cBhvr>
                                      <p:tavLst>
                                        <p:tav fmla="" tm="0">
                                          <p:val>
                                            <p:strVal val="#ppt_y"/>
                                          </p:val>
                                        </p:tav>
                                        <p:tav fmla="" tm="100000">
                                          <p:val>
                                            <p:strVal val="#ppt_y+1"/>
                                          </p:val>
                                        </p:tav>
                                      </p:tavLst>
                                    </p:anim>
                                    <p:set>
                                      <p:cBhvr>
                                        <p:cTn dur="1" fill="hold">
                                          <p:stCondLst>
                                            <p:cond delay="500"/>
                                          </p:stCondLst>
                                        </p:cTn>
                                        <p:tgtEl>
                                          <p:spTgt spid="2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44"/>
                                        </p:tgtEl>
                                        <p:attrNameLst>
                                          <p:attrName>ppt_y</p:attrName>
                                        </p:attrNameLst>
                                      </p:cBhvr>
                                      <p:tavLst>
                                        <p:tav fmla="" tm="0">
                                          <p:val>
                                            <p:strVal val="#ppt_y"/>
                                          </p:val>
                                        </p:tav>
                                        <p:tav fmla="" tm="100000">
                                          <p:val>
                                            <p:strVal val="#ppt_y+1"/>
                                          </p:val>
                                        </p:tav>
                                      </p:tavLst>
                                    </p:anim>
                                    <p:set>
                                      <p:cBhvr>
                                        <p:cTn dur="1" fill="hold">
                                          <p:stCondLst>
                                            <p:cond delay="500"/>
                                          </p:stCondLst>
                                        </p:cTn>
                                        <p:tgtEl>
                                          <p:spTgt spid="244"/>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21"/>
                                        </p:tgtEl>
                                        <p:attrNameLst>
                                          <p:attrName>ppt_y</p:attrName>
                                        </p:attrNameLst>
                                      </p:cBhvr>
                                      <p:tavLst>
                                        <p:tav fmla="" tm="0">
                                          <p:val>
                                            <p:strVal val="#ppt_y"/>
                                          </p:val>
                                        </p:tav>
                                        <p:tav fmla="" tm="100000">
                                          <p:val>
                                            <p:strVal val="#ppt_y+1"/>
                                          </p:val>
                                        </p:tav>
                                      </p:tavLst>
                                    </p:anim>
                                    <p:set>
                                      <p:cBhvr>
                                        <p:cTn dur="1" fill="hold">
                                          <p:stCondLst>
                                            <p:cond delay="500"/>
                                          </p:stCondLst>
                                        </p:cTn>
                                        <p:tgtEl>
                                          <p:spTgt spid="2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45"/>
                                        </p:tgtEl>
                                        <p:attrNameLst>
                                          <p:attrName>ppt_y</p:attrName>
                                        </p:attrNameLst>
                                      </p:cBhvr>
                                      <p:tavLst>
                                        <p:tav fmla="" tm="0">
                                          <p:val>
                                            <p:strVal val="#ppt_y"/>
                                          </p:val>
                                        </p:tav>
                                        <p:tav fmla="" tm="100000">
                                          <p:val>
                                            <p:strVal val="#ppt_y+1"/>
                                          </p:val>
                                        </p:tav>
                                      </p:tavLst>
                                    </p:anim>
                                    <p:set>
                                      <p:cBhvr>
                                        <p:cTn dur="1" fill="hold">
                                          <p:stCondLst>
                                            <p:cond delay="500"/>
                                          </p:stCondLst>
                                        </p:cTn>
                                        <p:tgtEl>
                                          <p:spTgt spid="24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23"/>
                                        </p:tgtEl>
                                        <p:attrNameLst>
                                          <p:attrName>ppt_y</p:attrName>
                                        </p:attrNameLst>
                                      </p:cBhvr>
                                      <p:tavLst>
                                        <p:tav fmla="" tm="0">
                                          <p:val>
                                            <p:strVal val="#ppt_y"/>
                                          </p:val>
                                        </p:tav>
                                        <p:tav fmla="" tm="100000">
                                          <p:val>
                                            <p:strVal val="#ppt_y+1"/>
                                          </p:val>
                                        </p:tav>
                                      </p:tavLst>
                                    </p:anim>
                                    <p:set>
                                      <p:cBhvr>
                                        <p:cTn dur="1" fill="hold">
                                          <p:stCondLst>
                                            <p:cond delay="500"/>
                                          </p:stCondLst>
                                        </p:cTn>
                                        <p:tgtEl>
                                          <p:spTgt spid="22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46"/>
                                        </p:tgtEl>
                                        <p:attrNameLst>
                                          <p:attrName>ppt_y</p:attrName>
                                        </p:attrNameLst>
                                      </p:cBhvr>
                                      <p:tavLst>
                                        <p:tav fmla="" tm="0">
                                          <p:val>
                                            <p:strVal val="#ppt_y"/>
                                          </p:val>
                                        </p:tav>
                                        <p:tav fmla="" tm="100000">
                                          <p:val>
                                            <p:strVal val="#ppt_y+1"/>
                                          </p:val>
                                        </p:tav>
                                      </p:tavLst>
                                    </p:anim>
                                    <p:set>
                                      <p:cBhvr>
                                        <p:cTn dur="1" fill="hold">
                                          <p:stCondLst>
                                            <p:cond delay="500"/>
                                          </p:stCondLst>
                                        </p:cTn>
                                        <p:tgtEl>
                                          <p:spTgt spid="246"/>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27"/>
                                        </p:tgtEl>
                                        <p:attrNameLst>
                                          <p:attrName>ppt_y</p:attrName>
                                        </p:attrNameLst>
                                      </p:cBhvr>
                                      <p:tavLst>
                                        <p:tav fmla="" tm="0">
                                          <p:val>
                                            <p:strVal val="#ppt_y"/>
                                          </p:val>
                                        </p:tav>
                                        <p:tav fmla="" tm="100000">
                                          <p:val>
                                            <p:strVal val="#ppt_y+1"/>
                                          </p:val>
                                        </p:tav>
                                      </p:tavLst>
                                    </p:anim>
                                    <p:set>
                                      <p:cBhvr>
                                        <p:cTn dur="1" fill="hold">
                                          <p:stCondLst>
                                            <p:cond delay="500"/>
                                          </p:stCondLst>
                                        </p:cTn>
                                        <p:tgtEl>
                                          <p:spTgt spid="2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47"/>
                                        </p:tgtEl>
                                        <p:attrNameLst>
                                          <p:attrName>ppt_y</p:attrName>
                                        </p:attrNameLst>
                                      </p:cBhvr>
                                      <p:tavLst>
                                        <p:tav fmla="" tm="0">
                                          <p:val>
                                            <p:strVal val="#ppt_y"/>
                                          </p:val>
                                        </p:tav>
                                        <p:tav fmla="" tm="100000">
                                          <p:val>
                                            <p:strVal val="#ppt_y+1"/>
                                          </p:val>
                                        </p:tav>
                                      </p:tavLst>
                                    </p:anim>
                                    <p:set>
                                      <p:cBhvr>
                                        <p:cTn dur="1" fill="hold">
                                          <p:stCondLst>
                                            <p:cond delay="500"/>
                                          </p:stCondLst>
                                        </p:cTn>
                                        <p:tgtEl>
                                          <p:spTgt spid="247"/>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15"/>
                                        </p:tgtEl>
                                        <p:attrNameLst>
                                          <p:attrName>ppt_y</p:attrName>
                                        </p:attrNameLst>
                                      </p:cBhvr>
                                      <p:tavLst>
                                        <p:tav fmla="" tm="0">
                                          <p:val>
                                            <p:strVal val="#ppt_y"/>
                                          </p:val>
                                        </p:tav>
                                        <p:tav fmla="" tm="100000">
                                          <p:val>
                                            <p:strVal val="#ppt_y+1"/>
                                          </p:val>
                                        </p:tav>
                                      </p:tavLst>
                                    </p:anim>
                                    <p:set>
                                      <p:cBhvr>
                                        <p:cTn dur="1" fill="hold">
                                          <p:stCondLst>
                                            <p:cond delay="500"/>
                                          </p:stCondLst>
                                        </p:cTn>
                                        <p:tgtEl>
                                          <p:spTgt spid="21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hi-IN">
                <a:latin typeface="Arial"/>
                <a:ea typeface="Arial"/>
                <a:cs typeface="Arial"/>
                <a:sym typeface="Arial"/>
              </a:rPr>
              <a:t>शब्दों की खोज </a:t>
            </a:r>
            <a:endParaRPr>
              <a:latin typeface="Arial"/>
              <a:ea typeface="Arial"/>
              <a:cs typeface="Arial"/>
              <a:sym typeface="Arial"/>
            </a:endParaRPr>
          </a:p>
        </p:txBody>
      </p:sp>
      <p:sp>
        <p:nvSpPr>
          <p:cNvPr id="255" name="Google Shape;255;p12"/>
          <p:cNvSpPr txBox="1"/>
          <p:nvPr>
            <p:ph idx="1" type="body"/>
          </p:nvPr>
        </p:nvSpPr>
        <p:spPr>
          <a:xfrm>
            <a:off x="838200" y="2619213"/>
            <a:ext cx="10515600" cy="4076055"/>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hi-IN">
                <a:latin typeface="Arial"/>
                <a:ea typeface="Arial"/>
                <a:cs typeface="Arial"/>
                <a:sym typeface="Arial"/>
              </a:rPr>
              <a:t>हर प्रतिभागी के पास एक कागज की पर्ची होगी जिस पर एक शब्द लिखा है। </a:t>
            </a:r>
            <a:endParaRPr/>
          </a:p>
          <a:p>
            <a:pPr indent="-228600" lvl="0" marL="228600" rtl="0" algn="l">
              <a:lnSpc>
                <a:spcPct val="100000"/>
              </a:lnSpc>
              <a:spcBef>
                <a:spcPts val="1000"/>
              </a:spcBef>
              <a:spcAft>
                <a:spcPts val="0"/>
              </a:spcAft>
              <a:buClr>
                <a:schemeClr val="dk1"/>
              </a:buClr>
              <a:buSzPts val="2800"/>
              <a:buChar char="•"/>
            </a:pPr>
            <a:r>
              <a:rPr lang="hi-IN">
                <a:latin typeface="Arial"/>
                <a:ea typeface="Arial"/>
                <a:cs typeface="Arial"/>
                <a:sym typeface="Arial"/>
              </a:rPr>
              <a:t>क्लू/सुराग: यह शब्द अनीमिया से संबंधित एक पूरे शब्द का हिस्सा है।  </a:t>
            </a:r>
            <a:endParaRPr>
              <a:latin typeface="Arial"/>
              <a:ea typeface="Arial"/>
              <a:cs typeface="Arial"/>
              <a:sym typeface="Arial"/>
            </a:endParaRPr>
          </a:p>
          <a:p>
            <a:pPr indent="-228600" lvl="0" marL="228600" rtl="0" algn="l">
              <a:lnSpc>
                <a:spcPct val="100000"/>
              </a:lnSpc>
              <a:spcBef>
                <a:spcPts val="1000"/>
              </a:spcBef>
              <a:spcAft>
                <a:spcPts val="0"/>
              </a:spcAft>
              <a:buClr>
                <a:schemeClr val="dk1"/>
              </a:buClr>
              <a:buSzPts val="2800"/>
              <a:buChar char="•"/>
            </a:pPr>
            <a:r>
              <a:rPr lang="hi-IN">
                <a:latin typeface="Arial"/>
                <a:ea typeface="Arial"/>
                <a:cs typeface="Arial"/>
                <a:sym typeface="Arial"/>
              </a:rPr>
              <a:t>शब्द का दूसरा भाग खोजें।  </a:t>
            </a:r>
            <a:endParaRPr>
              <a:latin typeface="Arial"/>
              <a:ea typeface="Arial"/>
              <a:cs typeface="Arial"/>
              <a:sym typeface="Arial"/>
            </a:endParaRPr>
          </a:p>
          <a:p>
            <a:pPr indent="-228600" lvl="0" marL="228600" rtl="0" algn="l">
              <a:lnSpc>
                <a:spcPct val="100000"/>
              </a:lnSpc>
              <a:spcBef>
                <a:spcPts val="1000"/>
              </a:spcBef>
              <a:spcAft>
                <a:spcPts val="0"/>
              </a:spcAft>
              <a:buClr>
                <a:schemeClr val="dk1"/>
              </a:buClr>
              <a:buSzPts val="2800"/>
              <a:buChar char="•"/>
            </a:pPr>
            <a:r>
              <a:rPr lang="hi-IN">
                <a:latin typeface="Arial"/>
                <a:ea typeface="Arial"/>
                <a:cs typeface="Arial"/>
                <a:sym typeface="Arial"/>
              </a:rPr>
              <a:t>कमरे में चारों ओर घूमें और अपने साथी की खोज करें। शब्द पूरा हो जाने पर अपने शब्द वाले साथी के साथ बैठें, अपना नाम और कहाँ से आए हैं, शेयर करें। </a:t>
            </a:r>
            <a:endParaRPr/>
          </a:p>
          <a:p>
            <a:pPr indent="-228600" lvl="0" marL="228600" rtl="0" algn="l">
              <a:lnSpc>
                <a:spcPct val="100000"/>
              </a:lnSpc>
              <a:spcBef>
                <a:spcPts val="1000"/>
              </a:spcBef>
              <a:spcAft>
                <a:spcPts val="0"/>
              </a:spcAft>
              <a:buClr>
                <a:schemeClr val="dk1"/>
              </a:buClr>
              <a:buSzPts val="2800"/>
              <a:buChar char="•"/>
            </a:pPr>
            <a:r>
              <a:rPr lang="hi-IN">
                <a:latin typeface="Arial"/>
                <a:ea typeface="Arial"/>
                <a:cs typeface="Arial"/>
                <a:sym typeface="Arial"/>
              </a:rPr>
              <a:t>आपके पास इस खेल के लिए 5 मिनट हैं। आपका समय शुरु होता है अब।</a:t>
            </a:r>
            <a:endParaRPr>
              <a:latin typeface="Arial"/>
              <a:ea typeface="Arial"/>
              <a:cs typeface="Arial"/>
              <a:sym typeface="Arial"/>
            </a:endParaRPr>
          </a:p>
        </p:txBody>
      </p:sp>
      <p:pic>
        <p:nvPicPr>
          <p:cNvPr descr="Detective Free Stock Vectors" id="256" name="Google Shape;256;p12"/>
          <p:cNvPicPr preferRelativeResize="0"/>
          <p:nvPr/>
        </p:nvPicPr>
        <p:blipFill rotWithShape="1">
          <a:blip r:embed="rId3">
            <a:alphaModFix/>
          </a:blip>
          <a:srcRect b="6403" l="23170" r="23171" t="4268"/>
          <a:stretch/>
        </p:blipFill>
        <p:spPr>
          <a:xfrm flipH="1">
            <a:off x="10510205" y="336195"/>
            <a:ext cx="1253028" cy="2086110"/>
          </a:xfrm>
          <a:prstGeom prst="rect">
            <a:avLst/>
          </a:prstGeom>
          <a:noFill/>
          <a:ln>
            <a:noFill/>
          </a:ln>
        </p:spPr>
      </p:pic>
      <p:sp>
        <p:nvSpPr>
          <p:cNvPr id="257" name="Google Shape;257;p12"/>
          <p:cNvSpPr/>
          <p:nvPr/>
        </p:nvSpPr>
        <p:spPr>
          <a:xfrm>
            <a:off x="8202305" y="1610003"/>
            <a:ext cx="2404167" cy="680901"/>
          </a:xfrm>
          <a:prstGeom prst="roundRect">
            <a:avLst>
              <a:gd fmla="val 36708" name="adj"/>
            </a:avLst>
          </a:prstGeom>
          <a:solidFill>
            <a:schemeClr val="accent6"/>
          </a:solidFill>
          <a:ln cap="flat" cmpd="sng" w="12700">
            <a:solidFill>
              <a:srgbClr val="2F491D"/>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hi-IN" sz="2400" u="none" cap="none" strike="noStrike">
                <a:solidFill>
                  <a:schemeClr val="lt1"/>
                </a:solidFill>
                <a:latin typeface="Times New Roman"/>
                <a:ea typeface="Times New Roman"/>
                <a:cs typeface="Times New Roman"/>
                <a:sym typeface="Times New Roman"/>
              </a:rPr>
              <a:t>      वन  वास  </a:t>
            </a:r>
            <a:endParaRPr sz="2400">
              <a:solidFill>
                <a:schemeClr val="lt1"/>
              </a:solidFill>
              <a:latin typeface="Times New Roman"/>
              <a:ea typeface="Times New Roman"/>
              <a:cs typeface="Times New Roman"/>
              <a:sym typeface="Times New Roman"/>
            </a:endParaRPr>
          </a:p>
        </p:txBody>
      </p:sp>
      <p:cxnSp>
        <p:nvCxnSpPr>
          <p:cNvPr id="258" name="Google Shape;258;p12"/>
          <p:cNvCxnSpPr>
            <a:endCxn id="257" idx="2"/>
          </p:cNvCxnSpPr>
          <p:nvPr/>
        </p:nvCxnSpPr>
        <p:spPr>
          <a:xfrm flipH="1">
            <a:off x="9404389" y="1676804"/>
            <a:ext cx="12600" cy="614100"/>
          </a:xfrm>
          <a:prstGeom prst="straightConnector1">
            <a:avLst/>
          </a:prstGeom>
          <a:noFill/>
          <a:ln cap="flat" cmpd="sng" w="38100">
            <a:solidFill>
              <a:schemeClr val="dk1"/>
            </a:solidFill>
            <a:prstDash val="dash"/>
            <a:miter lim="800000"/>
            <a:headEnd len="sm" w="sm" type="none"/>
            <a:tailEnd len="sm" w="sm" type="none"/>
          </a:ln>
        </p:spPr>
      </p:cxnSp>
      <p:sp>
        <p:nvSpPr>
          <p:cNvPr id="259" name="Google Shape;259;p12"/>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3"/>
          <p:cNvSpPr/>
          <p:nvPr/>
        </p:nvSpPr>
        <p:spPr>
          <a:xfrm>
            <a:off x="165603" y="832928"/>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lang="hi-IN" sz="1800">
                <a:solidFill>
                  <a:schemeClr val="lt1"/>
                </a:solidFill>
                <a:latin typeface="Calibri"/>
                <a:ea typeface="Calibri"/>
                <a:cs typeface="Calibri"/>
                <a:sym typeface="Calibri"/>
              </a:rPr>
              <a:t>विटामिन</a:t>
            </a:r>
            <a:endParaRPr sz="1800">
              <a:solidFill>
                <a:schemeClr val="lt1"/>
              </a:solidFill>
              <a:latin typeface="Calibri"/>
              <a:ea typeface="Calibri"/>
              <a:cs typeface="Calibri"/>
              <a:sym typeface="Calibri"/>
            </a:endParaRPr>
          </a:p>
        </p:txBody>
      </p:sp>
      <p:sp>
        <p:nvSpPr>
          <p:cNvPr id="265" name="Google Shape;265;p13"/>
          <p:cNvSpPr/>
          <p:nvPr/>
        </p:nvSpPr>
        <p:spPr>
          <a:xfrm>
            <a:off x="3116834" y="832922"/>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ऑक्सी</a:t>
            </a:r>
            <a:endParaRPr b="0" sz="2800">
              <a:solidFill>
                <a:schemeClr val="lt1"/>
              </a:solidFill>
              <a:latin typeface="Times New Roman"/>
              <a:ea typeface="Times New Roman"/>
              <a:cs typeface="Times New Roman"/>
              <a:sym typeface="Times New Roman"/>
            </a:endParaRPr>
          </a:p>
        </p:txBody>
      </p:sp>
      <p:sp>
        <p:nvSpPr>
          <p:cNvPr id="266" name="Google Shape;266;p13"/>
          <p:cNvSpPr/>
          <p:nvPr/>
        </p:nvSpPr>
        <p:spPr>
          <a:xfrm>
            <a:off x="3136439" y="1893182"/>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लाल </a:t>
            </a:r>
            <a:endParaRPr b="0" sz="2800">
              <a:solidFill>
                <a:schemeClr val="lt1"/>
              </a:solidFill>
              <a:latin typeface="Times New Roman"/>
              <a:ea typeface="Times New Roman"/>
              <a:cs typeface="Times New Roman"/>
              <a:sym typeface="Times New Roman"/>
            </a:endParaRPr>
          </a:p>
        </p:txBody>
      </p:sp>
      <p:sp>
        <p:nvSpPr>
          <p:cNvPr id="267" name="Google Shape;267;p13"/>
          <p:cNvSpPr/>
          <p:nvPr/>
        </p:nvSpPr>
        <p:spPr>
          <a:xfrm>
            <a:off x="3136439" y="2928625"/>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कार्य </a:t>
            </a:r>
            <a:endParaRPr b="0" sz="2800">
              <a:solidFill>
                <a:schemeClr val="lt1"/>
              </a:solidFill>
              <a:latin typeface="Times New Roman"/>
              <a:ea typeface="Times New Roman"/>
              <a:cs typeface="Times New Roman"/>
              <a:sym typeface="Times New Roman"/>
            </a:endParaRPr>
          </a:p>
        </p:txBody>
      </p:sp>
      <p:sp>
        <p:nvSpPr>
          <p:cNvPr id="268" name="Google Shape;268;p13"/>
          <p:cNvSpPr/>
          <p:nvPr/>
        </p:nvSpPr>
        <p:spPr>
          <a:xfrm>
            <a:off x="3096259" y="4050486"/>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कृमि </a:t>
            </a:r>
            <a:endParaRPr b="0" sz="2800">
              <a:solidFill>
                <a:schemeClr val="lt1"/>
              </a:solidFill>
              <a:latin typeface="Times New Roman"/>
              <a:ea typeface="Times New Roman"/>
              <a:cs typeface="Times New Roman"/>
              <a:sym typeface="Times New Roman"/>
            </a:endParaRPr>
          </a:p>
        </p:txBody>
      </p:sp>
      <p:sp>
        <p:nvSpPr>
          <p:cNvPr id="269" name="Google Shape;269;p13"/>
          <p:cNvSpPr/>
          <p:nvPr/>
        </p:nvSpPr>
        <p:spPr>
          <a:xfrm>
            <a:off x="6109170" y="4032927"/>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अनीमिया मुक्त </a:t>
            </a:r>
            <a:endParaRPr b="0" sz="1800">
              <a:solidFill>
                <a:schemeClr val="lt1"/>
              </a:solidFill>
              <a:latin typeface="Times New Roman"/>
              <a:ea typeface="Times New Roman"/>
              <a:cs typeface="Times New Roman"/>
              <a:sym typeface="Times New Roman"/>
            </a:endParaRPr>
          </a:p>
        </p:txBody>
      </p:sp>
      <p:sp>
        <p:nvSpPr>
          <p:cNvPr id="270" name="Google Shape;270;p13"/>
          <p:cNvSpPr/>
          <p:nvPr/>
        </p:nvSpPr>
        <p:spPr>
          <a:xfrm>
            <a:off x="6130735" y="2901378"/>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आय</a:t>
            </a:r>
            <a:endParaRPr b="0" sz="1800">
              <a:solidFill>
                <a:schemeClr val="lt1"/>
              </a:solidFill>
              <a:latin typeface="Times New Roman"/>
              <a:ea typeface="Times New Roman"/>
              <a:cs typeface="Times New Roman"/>
              <a:sym typeface="Times New Roman"/>
            </a:endParaRPr>
          </a:p>
        </p:txBody>
      </p:sp>
      <p:sp>
        <p:nvSpPr>
          <p:cNvPr id="271" name="Google Shape;271;p13"/>
          <p:cNvSpPr/>
          <p:nvPr/>
        </p:nvSpPr>
        <p:spPr>
          <a:xfrm>
            <a:off x="6120840" y="1879095"/>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आयरन</a:t>
            </a:r>
            <a:endParaRPr b="0" sz="2800">
              <a:solidFill>
                <a:schemeClr val="lt1"/>
              </a:solidFill>
              <a:latin typeface="Times New Roman"/>
              <a:ea typeface="Times New Roman"/>
              <a:cs typeface="Times New Roman"/>
              <a:sym typeface="Times New Roman"/>
            </a:endParaRPr>
          </a:p>
        </p:txBody>
      </p:sp>
      <p:sp>
        <p:nvSpPr>
          <p:cNvPr id="272" name="Google Shape;272;p13"/>
          <p:cNvSpPr/>
          <p:nvPr/>
        </p:nvSpPr>
        <p:spPr>
          <a:xfrm>
            <a:off x="6109170" y="817081"/>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मले</a:t>
            </a:r>
            <a:endParaRPr b="0" sz="2800">
              <a:solidFill>
                <a:schemeClr val="lt1"/>
              </a:solidFill>
              <a:latin typeface="Times New Roman"/>
              <a:ea typeface="Times New Roman"/>
              <a:cs typeface="Times New Roman"/>
              <a:sym typeface="Times New Roman"/>
            </a:endParaRPr>
          </a:p>
        </p:txBody>
      </p:sp>
      <p:sp>
        <p:nvSpPr>
          <p:cNvPr id="273" name="Google Shape;273;p13"/>
          <p:cNvSpPr/>
          <p:nvPr/>
        </p:nvSpPr>
        <p:spPr>
          <a:xfrm>
            <a:off x="9135759" y="5100043"/>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एल्बेंडा</a:t>
            </a:r>
            <a:endParaRPr b="0" sz="1800">
              <a:solidFill>
                <a:schemeClr val="lt1"/>
              </a:solidFill>
              <a:latin typeface="Times New Roman"/>
              <a:ea typeface="Times New Roman"/>
              <a:cs typeface="Times New Roman"/>
              <a:sym typeface="Times New Roman"/>
            </a:endParaRPr>
          </a:p>
        </p:txBody>
      </p:sp>
      <p:sp>
        <p:nvSpPr>
          <p:cNvPr id="274" name="Google Shape;274;p13"/>
          <p:cNvSpPr/>
          <p:nvPr/>
        </p:nvSpPr>
        <p:spPr>
          <a:xfrm>
            <a:off x="9103466" y="4014743"/>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राष्ट्रीय बाल </a:t>
            </a:r>
            <a:endParaRPr b="0" sz="1800">
              <a:solidFill>
                <a:schemeClr val="lt1"/>
              </a:solidFill>
              <a:latin typeface="Times New Roman"/>
              <a:ea typeface="Times New Roman"/>
              <a:cs typeface="Times New Roman"/>
              <a:sym typeface="Times New Roman"/>
            </a:endParaRPr>
          </a:p>
        </p:txBody>
      </p:sp>
      <p:sp>
        <p:nvSpPr>
          <p:cNvPr id="275" name="Google Shape;275;p13"/>
          <p:cNvSpPr/>
          <p:nvPr/>
        </p:nvSpPr>
        <p:spPr>
          <a:xfrm>
            <a:off x="9125031" y="2901947"/>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पोषक</a:t>
            </a:r>
            <a:endParaRPr b="0" sz="1800">
              <a:solidFill>
                <a:schemeClr val="lt1"/>
              </a:solidFill>
              <a:latin typeface="Times New Roman"/>
              <a:ea typeface="Times New Roman"/>
              <a:cs typeface="Times New Roman"/>
              <a:sym typeface="Times New Roman"/>
            </a:endParaRPr>
          </a:p>
        </p:txBody>
      </p:sp>
      <p:sp>
        <p:nvSpPr>
          <p:cNvPr id="276" name="Google Shape;276;p13"/>
          <p:cNvSpPr/>
          <p:nvPr/>
        </p:nvSpPr>
        <p:spPr>
          <a:xfrm>
            <a:off x="9103466" y="1829828"/>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फीकी</a:t>
            </a:r>
            <a:endParaRPr b="0" sz="1800">
              <a:solidFill>
                <a:schemeClr val="lt1"/>
              </a:solidFill>
              <a:latin typeface="Times New Roman"/>
              <a:ea typeface="Times New Roman"/>
              <a:cs typeface="Times New Roman"/>
              <a:sym typeface="Times New Roman"/>
            </a:endParaRPr>
          </a:p>
        </p:txBody>
      </p:sp>
      <p:sp>
        <p:nvSpPr>
          <p:cNvPr id="277" name="Google Shape;277;p13"/>
          <p:cNvSpPr/>
          <p:nvPr/>
        </p:nvSpPr>
        <p:spPr>
          <a:xfrm>
            <a:off x="9091796" y="811782"/>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किशोर</a:t>
            </a:r>
            <a:endParaRPr b="0" sz="1800">
              <a:solidFill>
                <a:schemeClr val="lt1"/>
              </a:solidFill>
              <a:latin typeface="Times New Roman"/>
              <a:ea typeface="Times New Roman"/>
              <a:cs typeface="Times New Roman"/>
              <a:sym typeface="Times New Roman"/>
            </a:endParaRPr>
          </a:p>
        </p:txBody>
      </p:sp>
      <p:sp>
        <p:nvSpPr>
          <p:cNvPr id="278" name="Google Shape;278;p13"/>
          <p:cNvSpPr/>
          <p:nvPr/>
        </p:nvSpPr>
        <p:spPr>
          <a:xfrm>
            <a:off x="3079797" y="5208209"/>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हीमो </a:t>
            </a:r>
            <a:endParaRPr b="0" sz="2800">
              <a:solidFill>
                <a:schemeClr val="lt1"/>
              </a:solidFill>
              <a:latin typeface="Times New Roman"/>
              <a:ea typeface="Times New Roman"/>
              <a:cs typeface="Times New Roman"/>
              <a:sym typeface="Times New Roman"/>
            </a:endParaRPr>
          </a:p>
        </p:txBody>
      </p:sp>
      <p:sp>
        <p:nvSpPr>
          <p:cNvPr id="279" name="Google Shape;279;p13"/>
          <p:cNvSpPr/>
          <p:nvPr/>
        </p:nvSpPr>
        <p:spPr>
          <a:xfrm>
            <a:off x="6141463" y="5136980"/>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संतुलित</a:t>
            </a:r>
            <a:endParaRPr b="0" sz="1800">
              <a:solidFill>
                <a:schemeClr val="lt1"/>
              </a:solidFill>
              <a:latin typeface="Times New Roman"/>
              <a:ea typeface="Times New Roman"/>
              <a:cs typeface="Times New Roman"/>
              <a:sym typeface="Times New Roman"/>
            </a:endParaRPr>
          </a:p>
        </p:txBody>
      </p:sp>
      <p:sp>
        <p:nvSpPr>
          <p:cNvPr id="280" name="Google Shape;280;p13"/>
          <p:cNvSpPr/>
          <p:nvPr/>
        </p:nvSpPr>
        <p:spPr>
          <a:xfrm>
            <a:off x="175413" y="1928349"/>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मासिक</a:t>
            </a:r>
            <a:endParaRPr b="0" sz="2800">
              <a:solidFill>
                <a:schemeClr val="lt1"/>
              </a:solidFill>
              <a:latin typeface="Times New Roman"/>
              <a:ea typeface="Times New Roman"/>
              <a:cs typeface="Times New Roman"/>
              <a:sym typeface="Times New Roman"/>
            </a:endParaRPr>
          </a:p>
        </p:txBody>
      </p:sp>
      <p:sp>
        <p:nvSpPr>
          <p:cNvPr id="281" name="Google Shape;281;p13"/>
          <p:cNvSpPr/>
          <p:nvPr/>
        </p:nvSpPr>
        <p:spPr>
          <a:xfrm>
            <a:off x="146110" y="2952054"/>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कृमि</a:t>
            </a:r>
            <a:endParaRPr b="0" sz="2800">
              <a:solidFill>
                <a:schemeClr val="lt1"/>
              </a:solidFill>
              <a:latin typeface="Times New Roman"/>
              <a:ea typeface="Times New Roman"/>
              <a:cs typeface="Times New Roman"/>
              <a:sym typeface="Times New Roman"/>
            </a:endParaRPr>
          </a:p>
        </p:txBody>
      </p:sp>
      <p:sp>
        <p:nvSpPr>
          <p:cNvPr id="282" name="Google Shape;282;p13"/>
          <p:cNvSpPr/>
          <p:nvPr/>
        </p:nvSpPr>
        <p:spPr>
          <a:xfrm>
            <a:off x="124545" y="4032927"/>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Times New Roman"/>
                <a:ea typeface="Times New Roman"/>
                <a:cs typeface="Times New Roman"/>
                <a:sym typeface="Times New Roman"/>
              </a:rPr>
              <a:t>साबुन से  </a:t>
            </a:r>
            <a:endParaRPr/>
          </a:p>
        </p:txBody>
      </p:sp>
      <p:sp>
        <p:nvSpPr>
          <p:cNvPr id="283" name="Google Shape;283;p13"/>
          <p:cNvSpPr/>
          <p:nvPr/>
        </p:nvSpPr>
        <p:spPr>
          <a:xfrm>
            <a:off x="146110" y="5208210"/>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डिजिटल</a:t>
            </a:r>
            <a:endParaRPr b="0" sz="2800">
              <a:solidFill>
                <a:schemeClr val="lt1"/>
              </a:solidFill>
              <a:latin typeface="Calibri"/>
              <a:ea typeface="Calibri"/>
              <a:cs typeface="Calibri"/>
              <a:sym typeface="Calibri"/>
            </a:endParaRPr>
          </a:p>
        </p:txBody>
      </p:sp>
      <p:sp>
        <p:nvSpPr>
          <p:cNvPr id="284" name="Google Shape;284;p13"/>
          <p:cNvSpPr/>
          <p:nvPr/>
        </p:nvSpPr>
        <p:spPr>
          <a:xfrm>
            <a:off x="10543466" y="1825952"/>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hi-IN" sz="1800">
                <a:solidFill>
                  <a:schemeClr val="lt1"/>
                </a:solidFill>
                <a:latin typeface="Calibri"/>
                <a:ea typeface="Calibri"/>
                <a:cs typeface="Calibri"/>
                <a:sym typeface="Calibri"/>
              </a:rPr>
              <a:t>त्वचा </a:t>
            </a:r>
            <a:endParaRPr/>
          </a:p>
        </p:txBody>
      </p:sp>
      <p:sp>
        <p:nvSpPr>
          <p:cNvPr id="285" name="Google Shape;285;p13"/>
          <p:cNvSpPr/>
          <p:nvPr/>
        </p:nvSpPr>
        <p:spPr>
          <a:xfrm>
            <a:off x="1604557" y="832922"/>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C</a:t>
            </a:r>
            <a:endParaRPr b="0" sz="2800">
              <a:solidFill>
                <a:schemeClr val="lt1"/>
              </a:solidFill>
              <a:latin typeface="Times New Roman"/>
              <a:ea typeface="Times New Roman"/>
              <a:cs typeface="Times New Roman"/>
              <a:sym typeface="Times New Roman"/>
            </a:endParaRPr>
          </a:p>
        </p:txBody>
      </p:sp>
      <p:sp>
        <p:nvSpPr>
          <p:cNvPr id="286" name="Google Shape;286;p13"/>
          <p:cNvSpPr/>
          <p:nvPr/>
        </p:nvSpPr>
        <p:spPr>
          <a:xfrm>
            <a:off x="4576439" y="2937985"/>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क्षमता</a:t>
            </a:r>
            <a:endParaRPr b="0" sz="2800">
              <a:solidFill>
                <a:schemeClr val="lt1"/>
              </a:solidFill>
              <a:latin typeface="Times New Roman"/>
              <a:ea typeface="Times New Roman"/>
              <a:cs typeface="Times New Roman"/>
              <a:sym typeface="Times New Roman"/>
            </a:endParaRPr>
          </a:p>
        </p:txBody>
      </p:sp>
      <p:sp>
        <p:nvSpPr>
          <p:cNvPr id="287" name="Google Shape;287;p13"/>
          <p:cNvSpPr/>
          <p:nvPr/>
        </p:nvSpPr>
        <p:spPr>
          <a:xfrm>
            <a:off x="10565031" y="2887598"/>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तत्व</a:t>
            </a:r>
            <a:endParaRPr b="0" sz="2800">
              <a:solidFill>
                <a:schemeClr val="lt1"/>
              </a:solidFill>
              <a:latin typeface="Times New Roman"/>
              <a:ea typeface="Times New Roman"/>
              <a:cs typeface="Times New Roman"/>
              <a:sym typeface="Times New Roman"/>
            </a:endParaRPr>
          </a:p>
        </p:txBody>
      </p:sp>
      <p:sp>
        <p:nvSpPr>
          <p:cNvPr id="288" name="Google Shape;288;p13"/>
          <p:cNvSpPr/>
          <p:nvPr/>
        </p:nvSpPr>
        <p:spPr>
          <a:xfrm>
            <a:off x="7560840" y="1855651"/>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फॉलिक एसिड</a:t>
            </a:r>
            <a:endParaRPr b="0" sz="2800">
              <a:solidFill>
                <a:schemeClr val="lt1"/>
              </a:solidFill>
              <a:latin typeface="Times New Roman"/>
              <a:ea typeface="Times New Roman"/>
              <a:cs typeface="Times New Roman"/>
              <a:sym typeface="Times New Roman"/>
            </a:endParaRPr>
          </a:p>
        </p:txBody>
      </p:sp>
      <p:sp>
        <p:nvSpPr>
          <p:cNvPr id="289" name="Google Shape;289;p13"/>
          <p:cNvSpPr/>
          <p:nvPr/>
        </p:nvSpPr>
        <p:spPr>
          <a:xfrm>
            <a:off x="4569550" y="1893182"/>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रक्त पेशियाँ</a:t>
            </a:r>
            <a:endParaRPr b="0" sz="2800">
              <a:solidFill>
                <a:schemeClr val="lt1"/>
              </a:solidFill>
              <a:latin typeface="Times New Roman"/>
              <a:ea typeface="Times New Roman"/>
              <a:cs typeface="Times New Roman"/>
              <a:sym typeface="Times New Roman"/>
            </a:endParaRPr>
          </a:p>
        </p:txBody>
      </p:sp>
      <p:sp>
        <p:nvSpPr>
          <p:cNvPr id="290" name="Google Shape;290;p13"/>
          <p:cNvSpPr/>
          <p:nvPr/>
        </p:nvSpPr>
        <p:spPr>
          <a:xfrm>
            <a:off x="4556834" y="832922"/>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जन</a:t>
            </a:r>
            <a:endParaRPr b="0" sz="2800">
              <a:solidFill>
                <a:schemeClr val="lt1"/>
              </a:solidFill>
              <a:latin typeface="Times New Roman"/>
              <a:ea typeface="Times New Roman"/>
              <a:cs typeface="Times New Roman"/>
              <a:sym typeface="Times New Roman"/>
            </a:endParaRPr>
          </a:p>
        </p:txBody>
      </p:sp>
      <p:sp>
        <p:nvSpPr>
          <p:cNvPr id="291" name="Google Shape;291;p13"/>
          <p:cNvSpPr/>
          <p:nvPr/>
        </p:nvSpPr>
        <p:spPr>
          <a:xfrm>
            <a:off x="1582184" y="5208210"/>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हीमोग्लोबिन मीटर</a:t>
            </a:r>
            <a:endParaRPr b="0" sz="2800">
              <a:solidFill>
                <a:schemeClr val="lt1"/>
              </a:solidFill>
              <a:latin typeface="Times New Roman"/>
              <a:ea typeface="Times New Roman"/>
              <a:cs typeface="Times New Roman"/>
              <a:sym typeface="Times New Roman"/>
            </a:endParaRPr>
          </a:p>
        </p:txBody>
      </p:sp>
      <p:sp>
        <p:nvSpPr>
          <p:cNvPr id="292" name="Google Shape;292;p13"/>
          <p:cNvSpPr/>
          <p:nvPr/>
        </p:nvSpPr>
        <p:spPr>
          <a:xfrm>
            <a:off x="1586110" y="2946210"/>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संक्रमण</a:t>
            </a:r>
            <a:endParaRPr b="0" sz="2800">
              <a:solidFill>
                <a:schemeClr val="lt1"/>
              </a:solidFill>
              <a:latin typeface="Times New Roman"/>
              <a:ea typeface="Times New Roman"/>
              <a:cs typeface="Times New Roman"/>
              <a:sym typeface="Times New Roman"/>
            </a:endParaRPr>
          </a:p>
        </p:txBody>
      </p:sp>
      <p:sp>
        <p:nvSpPr>
          <p:cNvPr id="293" name="Google Shape;293;p13"/>
          <p:cNvSpPr/>
          <p:nvPr/>
        </p:nvSpPr>
        <p:spPr>
          <a:xfrm>
            <a:off x="7549170" y="4029702"/>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भारत</a:t>
            </a:r>
            <a:endParaRPr b="0" sz="2800">
              <a:solidFill>
                <a:schemeClr val="lt1"/>
              </a:solidFill>
              <a:latin typeface="Times New Roman"/>
              <a:ea typeface="Times New Roman"/>
              <a:cs typeface="Times New Roman"/>
              <a:sym typeface="Times New Roman"/>
            </a:endParaRPr>
          </a:p>
        </p:txBody>
      </p:sp>
      <p:sp>
        <p:nvSpPr>
          <p:cNvPr id="294" name="Google Shape;294;p13"/>
          <p:cNvSpPr/>
          <p:nvPr/>
        </p:nvSpPr>
        <p:spPr>
          <a:xfrm>
            <a:off x="7570735" y="2901378"/>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रन</a:t>
            </a:r>
            <a:endParaRPr b="0" sz="2800">
              <a:solidFill>
                <a:schemeClr val="lt1"/>
              </a:solidFill>
              <a:latin typeface="Times New Roman"/>
              <a:ea typeface="Times New Roman"/>
              <a:cs typeface="Times New Roman"/>
              <a:sym typeface="Times New Roman"/>
            </a:endParaRPr>
          </a:p>
        </p:txBody>
      </p:sp>
      <p:sp>
        <p:nvSpPr>
          <p:cNvPr id="295" name="Google Shape;295;p13"/>
          <p:cNvSpPr/>
          <p:nvPr/>
        </p:nvSpPr>
        <p:spPr>
          <a:xfrm>
            <a:off x="1564545" y="4032927"/>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Times New Roman"/>
                <a:ea typeface="Times New Roman"/>
                <a:cs typeface="Times New Roman"/>
                <a:sym typeface="Times New Roman"/>
              </a:rPr>
              <a:t>हाथ धोना </a:t>
            </a:r>
            <a:endParaRPr/>
          </a:p>
        </p:txBody>
      </p:sp>
      <p:sp>
        <p:nvSpPr>
          <p:cNvPr id="296" name="Google Shape;296;p13"/>
          <p:cNvSpPr/>
          <p:nvPr/>
        </p:nvSpPr>
        <p:spPr>
          <a:xfrm>
            <a:off x="7548124" y="811783"/>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रिया</a:t>
            </a:r>
            <a:endParaRPr b="0" sz="2800">
              <a:solidFill>
                <a:schemeClr val="lt1"/>
              </a:solidFill>
              <a:latin typeface="Times New Roman"/>
              <a:ea typeface="Times New Roman"/>
              <a:cs typeface="Times New Roman"/>
              <a:sym typeface="Times New Roman"/>
            </a:endParaRPr>
          </a:p>
        </p:txBody>
      </p:sp>
      <p:sp>
        <p:nvSpPr>
          <p:cNvPr id="297" name="Google Shape;297;p13"/>
          <p:cNvSpPr/>
          <p:nvPr/>
        </p:nvSpPr>
        <p:spPr>
          <a:xfrm>
            <a:off x="4515871" y="5194764"/>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ग्लोबिन</a:t>
            </a:r>
            <a:endParaRPr b="0" sz="2800">
              <a:solidFill>
                <a:schemeClr val="lt1"/>
              </a:solidFill>
              <a:latin typeface="Times New Roman"/>
              <a:ea typeface="Times New Roman"/>
              <a:cs typeface="Times New Roman"/>
              <a:sym typeface="Times New Roman"/>
            </a:endParaRPr>
          </a:p>
        </p:txBody>
      </p:sp>
      <p:sp>
        <p:nvSpPr>
          <p:cNvPr id="298" name="Google Shape;298;p13"/>
          <p:cNvSpPr/>
          <p:nvPr/>
        </p:nvSpPr>
        <p:spPr>
          <a:xfrm>
            <a:off x="1629069" y="1928349"/>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धर्म</a:t>
            </a:r>
            <a:endParaRPr b="0" sz="2800">
              <a:solidFill>
                <a:schemeClr val="lt1"/>
              </a:solidFill>
              <a:latin typeface="Times New Roman"/>
              <a:ea typeface="Times New Roman"/>
              <a:cs typeface="Times New Roman"/>
              <a:sym typeface="Times New Roman"/>
            </a:endParaRPr>
          </a:p>
        </p:txBody>
      </p:sp>
      <p:sp>
        <p:nvSpPr>
          <p:cNvPr id="299" name="Google Shape;299;p13"/>
          <p:cNvSpPr/>
          <p:nvPr/>
        </p:nvSpPr>
        <p:spPr>
          <a:xfrm>
            <a:off x="4536259" y="4037041"/>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नाशक</a:t>
            </a:r>
            <a:endParaRPr b="0" sz="2800">
              <a:solidFill>
                <a:schemeClr val="lt1"/>
              </a:solidFill>
              <a:latin typeface="Times New Roman"/>
              <a:ea typeface="Times New Roman"/>
              <a:cs typeface="Times New Roman"/>
              <a:sym typeface="Times New Roman"/>
            </a:endParaRPr>
          </a:p>
        </p:txBody>
      </p:sp>
      <p:sp>
        <p:nvSpPr>
          <p:cNvPr id="300" name="Google Shape;300;p13"/>
          <p:cNvSpPr/>
          <p:nvPr/>
        </p:nvSpPr>
        <p:spPr>
          <a:xfrm>
            <a:off x="7571568" y="5124670"/>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आहार</a:t>
            </a:r>
            <a:endParaRPr b="0" sz="2800">
              <a:solidFill>
                <a:schemeClr val="lt1"/>
              </a:solidFill>
              <a:latin typeface="Times New Roman"/>
              <a:ea typeface="Times New Roman"/>
              <a:cs typeface="Times New Roman"/>
              <a:sym typeface="Times New Roman"/>
            </a:endParaRPr>
          </a:p>
        </p:txBody>
      </p:sp>
      <p:sp>
        <p:nvSpPr>
          <p:cNvPr id="301" name="Google Shape;301;p13"/>
          <p:cNvSpPr/>
          <p:nvPr/>
        </p:nvSpPr>
        <p:spPr>
          <a:xfrm>
            <a:off x="10530750" y="809970"/>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किशोरियाँ</a:t>
            </a:r>
            <a:endParaRPr b="0" sz="2800">
              <a:solidFill>
                <a:schemeClr val="lt1"/>
              </a:solidFill>
              <a:latin typeface="Times New Roman"/>
              <a:ea typeface="Times New Roman"/>
              <a:cs typeface="Times New Roman"/>
              <a:sym typeface="Times New Roman"/>
            </a:endParaRPr>
          </a:p>
        </p:txBody>
      </p:sp>
      <p:sp>
        <p:nvSpPr>
          <p:cNvPr id="302" name="Google Shape;302;p13"/>
          <p:cNvSpPr/>
          <p:nvPr/>
        </p:nvSpPr>
        <p:spPr>
          <a:xfrm>
            <a:off x="10543466" y="4014743"/>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स्वास्थ्य कार्यक्रम</a:t>
            </a:r>
            <a:endParaRPr b="0" sz="2800">
              <a:solidFill>
                <a:schemeClr val="lt1"/>
              </a:solidFill>
              <a:latin typeface="Times New Roman"/>
              <a:ea typeface="Times New Roman"/>
              <a:cs typeface="Times New Roman"/>
              <a:sym typeface="Times New Roman"/>
            </a:endParaRPr>
          </a:p>
        </p:txBody>
      </p:sp>
      <p:sp>
        <p:nvSpPr>
          <p:cNvPr id="303" name="Google Shape;303;p13"/>
          <p:cNvSpPr/>
          <p:nvPr/>
        </p:nvSpPr>
        <p:spPr>
          <a:xfrm>
            <a:off x="10575759" y="5100042"/>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ज़ोल </a:t>
            </a:r>
            <a:endParaRPr b="0" sz="2800">
              <a:solidFill>
                <a:schemeClr val="lt1"/>
              </a:solidFill>
              <a:latin typeface="Times New Roman"/>
              <a:ea typeface="Times New Roman"/>
              <a:cs typeface="Times New Roman"/>
              <a:sym typeface="Times New Roman"/>
            </a:endParaRPr>
          </a:p>
        </p:txBody>
      </p:sp>
      <p:sp>
        <p:nvSpPr>
          <p:cNvPr id="304" name="Google Shape;304;p13"/>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8" name="Shape 308"/>
        <p:cNvGrpSpPr/>
        <p:nvPr/>
      </p:nvGrpSpPr>
      <p:grpSpPr>
        <a:xfrm>
          <a:off x="0" y="0"/>
          <a:ext cx="0" cy="0"/>
          <a:chOff x="0" y="0"/>
          <a:chExt cx="0" cy="0"/>
        </a:xfrm>
      </p:grpSpPr>
      <p:sp>
        <p:nvSpPr>
          <p:cNvPr id="309" name="Google Shape;309;p14"/>
          <p:cNvSpPr/>
          <p:nvPr/>
        </p:nvSpPr>
        <p:spPr>
          <a:xfrm>
            <a:off x="165603" y="832928"/>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lang="hi-IN" sz="1800">
                <a:solidFill>
                  <a:schemeClr val="lt1"/>
                </a:solidFill>
                <a:latin typeface="Calibri"/>
                <a:ea typeface="Calibri"/>
                <a:cs typeface="Calibri"/>
                <a:sym typeface="Calibri"/>
              </a:rPr>
              <a:t>विटामिन</a:t>
            </a:r>
            <a:endParaRPr sz="1800">
              <a:solidFill>
                <a:schemeClr val="lt1"/>
              </a:solidFill>
              <a:latin typeface="Calibri"/>
              <a:ea typeface="Calibri"/>
              <a:cs typeface="Calibri"/>
              <a:sym typeface="Calibri"/>
            </a:endParaRPr>
          </a:p>
        </p:txBody>
      </p:sp>
      <p:sp>
        <p:nvSpPr>
          <p:cNvPr id="310" name="Google Shape;310;p14"/>
          <p:cNvSpPr/>
          <p:nvPr/>
        </p:nvSpPr>
        <p:spPr>
          <a:xfrm>
            <a:off x="3116834" y="832922"/>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ऑक्सी</a:t>
            </a:r>
            <a:endParaRPr b="0" sz="2800">
              <a:solidFill>
                <a:schemeClr val="lt1"/>
              </a:solidFill>
              <a:latin typeface="Times New Roman"/>
              <a:ea typeface="Times New Roman"/>
              <a:cs typeface="Times New Roman"/>
              <a:sym typeface="Times New Roman"/>
            </a:endParaRPr>
          </a:p>
        </p:txBody>
      </p:sp>
      <p:sp>
        <p:nvSpPr>
          <p:cNvPr id="311" name="Google Shape;311;p14"/>
          <p:cNvSpPr/>
          <p:nvPr/>
        </p:nvSpPr>
        <p:spPr>
          <a:xfrm>
            <a:off x="3136439" y="1893182"/>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लाल </a:t>
            </a:r>
            <a:endParaRPr b="0" sz="2800">
              <a:solidFill>
                <a:schemeClr val="lt1"/>
              </a:solidFill>
              <a:latin typeface="Times New Roman"/>
              <a:ea typeface="Times New Roman"/>
              <a:cs typeface="Times New Roman"/>
              <a:sym typeface="Times New Roman"/>
            </a:endParaRPr>
          </a:p>
        </p:txBody>
      </p:sp>
      <p:sp>
        <p:nvSpPr>
          <p:cNvPr id="312" name="Google Shape;312;p14"/>
          <p:cNvSpPr/>
          <p:nvPr/>
        </p:nvSpPr>
        <p:spPr>
          <a:xfrm>
            <a:off x="3136439" y="2928625"/>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कार्य </a:t>
            </a:r>
            <a:endParaRPr b="0" sz="2800">
              <a:solidFill>
                <a:schemeClr val="lt1"/>
              </a:solidFill>
              <a:latin typeface="Times New Roman"/>
              <a:ea typeface="Times New Roman"/>
              <a:cs typeface="Times New Roman"/>
              <a:sym typeface="Times New Roman"/>
            </a:endParaRPr>
          </a:p>
        </p:txBody>
      </p:sp>
      <p:sp>
        <p:nvSpPr>
          <p:cNvPr id="313" name="Google Shape;313;p14"/>
          <p:cNvSpPr/>
          <p:nvPr/>
        </p:nvSpPr>
        <p:spPr>
          <a:xfrm>
            <a:off x="3096259" y="4050486"/>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कृमि </a:t>
            </a:r>
            <a:endParaRPr b="0" sz="2800">
              <a:solidFill>
                <a:schemeClr val="lt1"/>
              </a:solidFill>
              <a:latin typeface="Times New Roman"/>
              <a:ea typeface="Times New Roman"/>
              <a:cs typeface="Times New Roman"/>
              <a:sym typeface="Times New Roman"/>
            </a:endParaRPr>
          </a:p>
        </p:txBody>
      </p:sp>
      <p:sp>
        <p:nvSpPr>
          <p:cNvPr id="314" name="Google Shape;314;p14"/>
          <p:cNvSpPr/>
          <p:nvPr/>
        </p:nvSpPr>
        <p:spPr>
          <a:xfrm>
            <a:off x="6109170" y="4032927"/>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अनीमिया मुक्त </a:t>
            </a:r>
            <a:endParaRPr b="0" sz="1800">
              <a:solidFill>
                <a:schemeClr val="lt1"/>
              </a:solidFill>
              <a:latin typeface="Times New Roman"/>
              <a:ea typeface="Times New Roman"/>
              <a:cs typeface="Times New Roman"/>
              <a:sym typeface="Times New Roman"/>
            </a:endParaRPr>
          </a:p>
        </p:txBody>
      </p:sp>
      <p:sp>
        <p:nvSpPr>
          <p:cNvPr id="315" name="Google Shape;315;p14"/>
          <p:cNvSpPr/>
          <p:nvPr/>
        </p:nvSpPr>
        <p:spPr>
          <a:xfrm>
            <a:off x="6130735" y="2901378"/>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आय</a:t>
            </a:r>
            <a:endParaRPr b="0" sz="1800">
              <a:solidFill>
                <a:schemeClr val="lt1"/>
              </a:solidFill>
              <a:latin typeface="Times New Roman"/>
              <a:ea typeface="Times New Roman"/>
              <a:cs typeface="Times New Roman"/>
              <a:sym typeface="Times New Roman"/>
            </a:endParaRPr>
          </a:p>
        </p:txBody>
      </p:sp>
      <p:sp>
        <p:nvSpPr>
          <p:cNvPr id="316" name="Google Shape;316;p14"/>
          <p:cNvSpPr/>
          <p:nvPr/>
        </p:nvSpPr>
        <p:spPr>
          <a:xfrm>
            <a:off x="6120840" y="1879095"/>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आयरन</a:t>
            </a:r>
            <a:endParaRPr b="0" sz="2800">
              <a:solidFill>
                <a:schemeClr val="lt1"/>
              </a:solidFill>
              <a:latin typeface="Times New Roman"/>
              <a:ea typeface="Times New Roman"/>
              <a:cs typeface="Times New Roman"/>
              <a:sym typeface="Times New Roman"/>
            </a:endParaRPr>
          </a:p>
        </p:txBody>
      </p:sp>
      <p:sp>
        <p:nvSpPr>
          <p:cNvPr id="317" name="Google Shape;317;p14"/>
          <p:cNvSpPr/>
          <p:nvPr/>
        </p:nvSpPr>
        <p:spPr>
          <a:xfrm>
            <a:off x="6109170" y="817081"/>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मले</a:t>
            </a:r>
            <a:endParaRPr b="0" sz="2800">
              <a:solidFill>
                <a:schemeClr val="lt1"/>
              </a:solidFill>
              <a:latin typeface="Times New Roman"/>
              <a:ea typeface="Times New Roman"/>
              <a:cs typeface="Times New Roman"/>
              <a:sym typeface="Times New Roman"/>
            </a:endParaRPr>
          </a:p>
        </p:txBody>
      </p:sp>
      <p:sp>
        <p:nvSpPr>
          <p:cNvPr id="318" name="Google Shape;318;p14"/>
          <p:cNvSpPr/>
          <p:nvPr/>
        </p:nvSpPr>
        <p:spPr>
          <a:xfrm>
            <a:off x="9135759" y="5100043"/>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एल्बेंडा</a:t>
            </a:r>
            <a:endParaRPr b="0" sz="1800">
              <a:solidFill>
                <a:schemeClr val="lt1"/>
              </a:solidFill>
              <a:latin typeface="Times New Roman"/>
              <a:ea typeface="Times New Roman"/>
              <a:cs typeface="Times New Roman"/>
              <a:sym typeface="Times New Roman"/>
            </a:endParaRPr>
          </a:p>
        </p:txBody>
      </p:sp>
      <p:sp>
        <p:nvSpPr>
          <p:cNvPr id="319" name="Google Shape;319;p14"/>
          <p:cNvSpPr/>
          <p:nvPr/>
        </p:nvSpPr>
        <p:spPr>
          <a:xfrm>
            <a:off x="9103466" y="4014743"/>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राष्ट्रीय बाल </a:t>
            </a:r>
            <a:endParaRPr b="0" sz="1800">
              <a:solidFill>
                <a:schemeClr val="lt1"/>
              </a:solidFill>
              <a:latin typeface="Times New Roman"/>
              <a:ea typeface="Times New Roman"/>
              <a:cs typeface="Times New Roman"/>
              <a:sym typeface="Times New Roman"/>
            </a:endParaRPr>
          </a:p>
        </p:txBody>
      </p:sp>
      <p:sp>
        <p:nvSpPr>
          <p:cNvPr id="320" name="Google Shape;320;p14"/>
          <p:cNvSpPr/>
          <p:nvPr/>
        </p:nvSpPr>
        <p:spPr>
          <a:xfrm>
            <a:off x="9125031" y="2901947"/>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पोषक</a:t>
            </a:r>
            <a:endParaRPr b="0" sz="1800">
              <a:solidFill>
                <a:schemeClr val="lt1"/>
              </a:solidFill>
              <a:latin typeface="Times New Roman"/>
              <a:ea typeface="Times New Roman"/>
              <a:cs typeface="Times New Roman"/>
              <a:sym typeface="Times New Roman"/>
            </a:endParaRPr>
          </a:p>
        </p:txBody>
      </p:sp>
      <p:sp>
        <p:nvSpPr>
          <p:cNvPr id="321" name="Google Shape;321;p14"/>
          <p:cNvSpPr/>
          <p:nvPr/>
        </p:nvSpPr>
        <p:spPr>
          <a:xfrm>
            <a:off x="9103466" y="1829828"/>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फीकी</a:t>
            </a:r>
            <a:endParaRPr b="0" sz="1800">
              <a:solidFill>
                <a:schemeClr val="lt1"/>
              </a:solidFill>
              <a:latin typeface="Times New Roman"/>
              <a:ea typeface="Times New Roman"/>
              <a:cs typeface="Times New Roman"/>
              <a:sym typeface="Times New Roman"/>
            </a:endParaRPr>
          </a:p>
        </p:txBody>
      </p:sp>
      <p:sp>
        <p:nvSpPr>
          <p:cNvPr id="322" name="Google Shape;322;p14"/>
          <p:cNvSpPr/>
          <p:nvPr/>
        </p:nvSpPr>
        <p:spPr>
          <a:xfrm>
            <a:off x="9091796" y="811782"/>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किशोर</a:t>
            </a:r>
            <a:endParaRPr b="0" sz="1800">
              <a:solidFill>
                <a:schemeClr val="lt1"/>
              </a:solidFill>
              <a:latin typeface="Times New Roman"/>
              <a:ea typeface="Times New Roman"/>
              <a:cs typeface="Times New Roman"/>
              <a:sym typeface="Times New Roman"/>
            </a:endParaRPr>
          </a:p>
        </p:txBody>
      </p:sp>
      <p:sp>
        <p:nvSpPr>
          <p:cNvPr id="323" name="Google Shape;323;p14"/>
          <p:cNvSpPr/>
          <p:nvPr/>
        </p:nvSpPr>
        <p:spPr>
          <a:xfrm>
            <a:off x="3079797" y="5208209"/>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हीमो </a:t>
            </a:r>
            <a:endParaRPr b="0" sz="2800">
              <a:solidFill>
                <a:schemeClr val="lt1"/>
              </a:solidFill>
              <a:latin typeface="Times New Roman"/>
              <a:ea typeface="Times New Roman"/>
              <a:cs typeface="Times New Roman"/>
              <a:sym typeface="Times New Roman"/>
            </a:endParaRPr>
          </a:p>
        </p:txBody>
      </p:sp>
      <p:sp>
        <p:nvSpPr>
          <p:cNvPr id="324" name="Google Shape;324;p14"/>
          <p:cNvSpPr/>
          <p:nvPr/>
        </p:nvSpPr>
        <p:spPr>
          <a:xfrm>
            <a:off x="6141463" y="5136980"/>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संतुलित</a:t>
            </a:r>
            <a:endParaRPr b="0" sz="1800">
              <a:solidFill>
                <a:schemeClr val="lt1"/>
              </a:solidFill>
              <a:latin typeface="Times New Roman"/>
              <a:ea typeface="Times New Roman"/>
              <a:cs typeface="Times New Roman"/>
              <a:sym typeface="Times New Roman"/>
            </a:endParaRPr>
          </a:p>
        </p:txBody>
      </p:sp>
      <p:sp>
        <p:nvSpPr>
          <p:cNvPr id="325" name="Google Shape;325;p14"/>
          <p:cNvSpPr/>
          <p:nvPr/>
        </p:nvSpPr>
        <p:spPr>
          <a:xfrm>
            <a:off x="175413" y="1928349"/>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मासिक</a:t>
            </a:r>
            <a:endParaRPr b="0" sz="2800">
              <a:solidFill>
                <a:schemeClr val="lt1"/>
              </a:solidFill>
              <a:latin typeface="Times New Roman"/>
              <a:ea typeface="Times New Roman"/>
              <a:cs typeface="Times New Roman"/>
              <a:sym typeface="Times New Roman"/>
            </a:endParaRPr>
          </a:p>
        </p:txBody>
      </p:sp>
      <p:sp>
        <p:nvSpPr>
          <p:cNvPr id="326" name="Google Shape;326;p14"/>
          <p:cNvSpPr/>
          <p:nvPr/>
        </p:nvSpPr>
        <p:spPr>
          <a:xfrm>
            <a:off x="146110" y="2952054"/>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कृमि</a:t>
            </a:r>
            <a:endParaRPr b="0" sz="2800">
              <a:solidFill>
                <a:schemeClr val="lt1"/>
              </a:solidFill>
              <a:latin typeface="Times New Roman"/>
              <a:ea typeface="Times New Roman"/>
              <a:cs typeface="Times New Roman"/>
              <a:sym typeface="Times New Roman"/>
            </a:endParaRPr>
          </a:p>
        </p:txBody>
      </p:sp>
      <p:sp>
        <p:nvSpPr>
          <p:cNvPr id="327" name="Google Shape;327;p14"/>
          <p:cNvSpPr/>
          <p:nvPr/>
        </p:nvSpPr>
        <p:spPr>
          <a:xfrm>
            <a:off x="124545" y="4032927"/>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Times New Roman"/>
                <a:ea typeface="Times New Roman"/>
                <a:cs typeface="Times New Roman"/>
                <a:sym typeface="Times New Roman"/>
              </a:rPr>
              <a:t>साबुन से  </a:t>
            </a:r>
            <a:endParaRPr/>
          </a:p>
        </p:txBody>
      </p:sp>
      <p:sp>
        <p:nvSpPr>
          <p:cNvPr id="328" name="Google Shape;328;p14"/>
          <p:cNvSpPr/>
          <p:nvPr/>
        </p:nvSpPr>
        <p:spPr>
          <a:xfrm>
            <a:off x="146110" y="5208210"/>
            <a:ext cx="1440000" cy="629547"/>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डिजिटल</a:t>
            </a:r>
            <a:endParaRPr b="0" sz="2800">
              <a:solidFill>
                <a:schemeClr val="lt1"/>
              </a:solidFill>
              <a:latin typeface="Calibri"/>
              <a:ea typeface="Calibri"/>
              <a:cs typeface="Calibri"/>
              <a:sym typeface="Calibri"/>
            </a:endParaRPr>
          </a:p>
        </p:txBody>
      </p:sp>
      <p:sp>
        <p:nvSpPr>
          <p:cNvPr id="329" name="Google Shape;329;p14"/>
          <p:cNvSpPr/>
          <p:nvPr/>
        </p:nvSpPr>
        <p:spPr>
          <a:xfrm>
            <a:off x="10543466" y="1825952"/>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hi-IN" sz="1800">
                <a:solidFill>
                  <a:schemeClr val="lt1"/>
                </a:solidFill>
                <a:latin typeface="Calibri"/>
                <a:ea typeface="Calibri"/>
                <a:cs typeface="Calibri"/>
                <a:sym typeface="Calibri"/>
              </a:rPr>
              <a:t>त्वचा </a:t>
            </a:r>
            <a:endParaRPr/>
          </a:p>
        </p:txBody>
      </p:sp>
      <p:sp>
        <p:nvSpPr>
          <p:cNvPr id="330" name="Google Shape;330;p14"/>
          <p:cNvSpPr/>
          <p:nvPr/>
        </p:nvSpPr>
        <p:spPr>
          <a:xfrm>
            <a:off x="1604557" y="832922"/>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C</a:t>
            </a:r>
            <a:endParaRPr b="0" sz="2800">
              <a:solidFill>
                <a:schemeClr val="lt1"/>
              </a:solidFill>
              <a:latin typeface="Times New Roman"/>
              <a:ea typeface="Times New Roman"/>
              <a:cs typeface="Times New Roman"/>
              <a:sym typeface="Times New Roman"/>
            </a:endParaRPr>
          </a:p>
        </p:txBody>
      </p:sp>
      <p:sp>
        <p:nvSpPr>
          <p:cNvPr id="331" name="Google Shape;331;p14"/>
          <p:cNvSpPr/>
          <p:nvPr/>
        </p:nvSpPr>
        <p:spPr>
          <a:xfrm>
            <a:off x="4576439" y="2937985"/>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क्षमता</a:t>
            </a:r>
            <a:endParaRPr b="0" sz="2800">
              <a:solidFill>
                <a:schemeClr val="lt1"/>
              </a:solidFill>
              <a:latin typeface="Times New Roman"/>
              <a:ea typeface="Times New Roman"/>
              <a:cs typeface="Times New Roman"/>
              <a:sym typeface="Times New Roman"/>
            </a:endParaRPr>
          </a:p>
        </p:txBody>
      </p:sp>
      <p:sp>
        <p:nvSpPr>
          <p:cNvPr id="332" name="Google Shape;332;p14"/>
          <p:cNvSpPr/>
          <p:nvPr/>
        </p:nvSpPr>
        <p:spPr>
          <a:xfrm>
            <a:off x="10565031" y="2887598"/>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तत्व</a:t>
            </a:r>
            <a:endParaRPr b="0" sz="2800">
              <a:solidFill>
                <a:schemeClr val="lt1"/>
              </a:solidFill>
              <a:latin typeface="Times New Roman"/>
              <a:ea typeface="Times New Roman"/>
              <a:cs typeface="Times New Roman"/>
              <a:sym typeface="Times New Roman"/>
            </a:endParaRPr>
          </a:p>
        </p:txBody>
      </p:sp>
      <p:sp>
        <p:nvSpPr>
          <p:cNvPr id="333" name="Google Shape;333;p14"/>
          <p:cNvSpPr/>
          <p:nvPr/>
        </p:nvSpPr>
        <p:spPr>
          <a:xfrm>
            <a:off x="7560840" y="1855651"/>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फॉलिक एसिड</a:t>
            </a:r>
            <a:endParaRPr b="0" sz="2800">
              <a:solidFill>
                <a:schemeClr val="lt1"/>
              </a:solidFill>
              <a:latin typeface="Times New Roman"/>
              <a:ea typeface="Times New Roman"/>
              <a:cs typeface="Times New Roman"/>
              <a:sym typeface="Times New Roman"/>
            </a:endParaRPr>
          </a:p>
        </p:txBody>
      </p:sp>
      <p:sp>
        <p:nvSpPr>
          <p:cNvPr id="334" name="Google Shape;334;p14"/>
          <p:cNvSpPr/>
          <p:nvPr/>
        </p:nvSpPr>
        <p:spPr>
          <a:xfrm>
            <a:off x="4569550" y="1893182"/>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रक्त पेशियाँ</a:t>
            </a:r>
            <a:endParaRPr b="0" sz="2800">
              <a:solidFill>
                <a:schemeClr val="lt1"/>
              </a:solidFill>
              <a:latin typeface="Times New Roman"/>
              <a:ea typeface="Times New Roman"/>
              <a:cs typeface="Times New Roman"/>
              <a:sym typeface="Times New Roman"/>
            </a:endParaRPr>
          </a:p>
        </p:txBody>
      </p:sp>
      <p:sp>
        <p:nvSpPr>
          <p:cNvPr id="335" name="Google Shape;335;p14"/>
          <p:cNvSpPr/>
          <p:nvPr/>
        </p:nvSpPr>
        <p:spPr>
          <a:xfrm>
            <a:off x="4556834" y="832922"/>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जन</a:t>
            </a:r>
            <a:endParaRPr b="0" sz="2800">
              <a:solidFill>
                <a:schemeClr val="lt1"/>
              </a:solidFill>
              <a:latin typeface="Times New Roman"/>
              <a:ea typeface="Times New Roman"/>
              <a:cs typeface="Times New Roman"/>
              <a:sym typeface="Times New Roman"/>
            </a:endParaRPr>
          </a:p>
        </p:txBody>
      </p:sp>
      <p:sp>
        <p:nvSpPr>
          <p:cNvPr id="336" name="Google Shape;336;p14"/>
          <p:cNvSpPr/>
          <p:nvPr/>
        </p:nvSpPr>
        <p:spPr>
          <a:xfrm>
            <a:off x="1582184" y="5208210"/>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हीमोग्लोबिन मीटर</a:t>
            </a:r>
            <a:endParaRPr b="0" sz="2800">
              <a:solidFill>
                <a:schemeClr val="lt1"/>
              </a:solidFill>
              <a:latin typeface="Times New Roman"/>
              <a:ea typeface="Times New Roman"/>
              <a:cs typeface="Times New Roman"/>
              <a:sym typeface="Times New Roman"/>
            </a:endParaRPr>
          </a:p>
        </p:txBody>
      </p:sp>
      <p:sp>
        <p:nvSpPr>
          <p:cNvPr id="337" name="Google Shape;337;p14"/>
          <p:cNvSpPr/>
          <p:nvPr/>
        </p:nvSpPr>
        <p:spPr>
          <a:xfrm>
            <a:off x="1586110" y="2946210"/>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संक्रमण</a:t>
            </a:r>
            <a:endParaRPr b="0" sz="2800">
              <a:solidFill>
                <a:schemeClr val="lt1"/>
              </a:solidFill>
              <a:latin typeface="Times New Roman"/>
              <a:ea typeface="Times New Roman"/>
              <a:cs typeface="Times New Roman"/>
              <a:sym typeface="Times New Roman"/>
            </a:endParaRPr>
          </a:p>
        </p:txBody>
      </p:sp>
      <p:sp>
        <p:nvSpPr>
          <p:cNvPr id="338" name="Google Shape;338;p14"/>
          <p:cNvSpPr/>
          <p:nvPr/>
        </p:nvSpPr>
        <p:spPr>
          <a:xfrm>
            <a:off x="7549170" y="4029702"/>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भारत</a:t>
            </a:r>
            <a:endParaRPr b="0" sz="2800">
              <a:solidFill>
                <a:schemeClr val="lt1"/>
              </a:solidFill>
              <a:latin typeface="Times New Roman"/>
              <a:ea typeface="Times New Roman"/>
              <a:cs typeface="Times New Roman"/>
              <a:sym typeface="Times New Roman"/>
            </a:endParaRPr>
          </a:p>
        </p:txBody>
      </p:sp>
      <p:sp>
        <p:nvSpPr>
          <p:cNvPr id="339" name="Google Shape;339;p14"/>
          <p:cNvSpPr/>
          <p:nvPr/>
        </p:nvSpPr>
        <p:spPr>
          <a:xfrm>
            <a:off x="7570735" y="2901378"/>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रन</a:t>
            </a:r>
            <a:endParaRPr b="0" sz="2800">
              <a:solidFill>
                <a:schemeClr val="lt1"/>
              </a:solidFill>
              <a:latin typeface="Times New Roman"/>
              <a:ea typeface="Times New Roman"/>
              <a:cs typeface="Times New Roman"/>
              <a:sym typeface="Times New Roman"/>
            </a:endParaRPr>
          </a:p>
        </p:txBody>
      </p:sp>
      <p:sp>
        <p:nvSpPr>
          <p:cNvPr id="340" name="Google Shape;340;p14"/>
          <p:cNvSpPr/>
          <p:nvPr/>
        </p:nvSpPr>
        <p:spPr>
          <a:xfrm>
            <a:off x="1564545" y="4032927"/>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Times New Roman"/>
                <a:ea typeface="Times New Roman"/>
                <a:cs typeface="Times New Roman"/>
                <a:sym typeface="Times New Roman"/>
              </a:rPr>
              <a:t>हाथ धोना </a:t>
            </a:r>
            <a:endParaRPr/>
          </a:p>
        </p:txBody>
      </p:sp>
      <p:sp>
        <p:nvSpPr>
          <p:cNvPr id="341" name="Google Shape;341;p14"/>
          <p:cNvSpPr/>
          <p:nvPr/>
        </p:nvSpPr>
        <p:spPr>
          <a:xfrm>
            <a:off x="7548124" y="811783"/>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रिया</a:t>
            </a:r>
            <a:endParaRPr b="0" sz="2800">
              <a:solidFill>
                <a:schemeClr val="lt1"/>
              </a:solidFill>
              <a:latin typeface="Times New Roman"/>
              <a:ea typeface="Times New Roman"/>
              <a:cs typeface="Times New Roman"/>
              <a:sym typeface="Times New Roman"/>
            </a:endParaRPr>
          </a:p>
        </p:txBody>
      </p:sp>
      <p:sp>
        <p:nvSpPr>
          <p:cNvPr id="342" name="Google Shape;342;p14"/>
          <p:cNvSpPr/>
          <p:nvPr/>
        </p:nvSpPr>
        <p:spPr>
          <a:xfrm>
            <a:off x="4515871" y="5194764"/>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0" lang="hi-IN" sz="1800">
                <a:solidFill>
                  <a:schemeClr val="lt1"/>
                </a:solidFill>
                <a:latin typeface="Calibri"/>
                <a:ea typeface="Calibri"/>
                <a:cs typeface="Calibri"/>
                <a:sym typeface="Calibri"/>
              </a:rPr>
              <a:t>ग्लोबिन</a:t>
            </a:r>
            <a:endParaRPr b="0" sz="2800">
              <a:solidFill>
                <a:schemeClr val="lt1"/>
              </a:solidFill>
              <a:latin typeface="Times New Roman"/>
              <a:ea typeface="Times New Roman"/>
              <a:cs typeface="Times New Roman"/>
              <a:sym typeface="Times New Roman"/>
            </a:endParaRPr>
          </a:p>
        </p:txBody>
      </p:sp>
      <p:sp>
        <p:nvSpPr>
          <p:cNvPr id="343" name="Google Shape;343;p14"/>
          <p:cNvSpPr/>
          <p:nvPr/>
        </p:nvSpPr>
        <p:spPr>
          <a:xfrm>
            <a:off x="1629069" y="1928349"/>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धर्म</a:t>
            </a:r>
            <a:endParaRPr b="0" sz="2800">
              <a:solidFill>
                <a:schemeClr val="lt1"/>
              </a:solidFill>
              <a:latin typeface="Times New Roman"/>
              <a:ea typeface="Times New Roman"/>
              <a:cs typeface="Times New Roman"/>
              <a:sym typeface="Times New Roman"/>
            </a:endParaRPr>
          </a:p>
        </p:txBody>
      </p:sp>
      <p:sp>
        <p:nvSpPr>
          <p:cNvPr id="344" name="Google Shape;344;p14"/>
          <p:cNvSpPr/>
          <p:nvPr/>
        </p:nvSpPr>
        <p:spPr>
          <a:xfrm>
            <a:off x="4536259" y="4037041"/>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नाशक</a:t>
            </a:r>
            <a:endParaRPr b="0" sz="2800">
              <a:solidFill>
                <a:schemeClr val="lt1"/>
              </a:solidFill>
              <a:latin typeface="Times New Roman"/>
              <a:ea typeface="Times New Roman"/>
              <a:cs typeface="Times New Roman"/>
              <a:sym typeface="Times New Roman"/>
            </a:endParaRPr>
          </a:p>
        </p:txBody>
      </p:sp>
      <p:sp>
        <p:nvSpPr>
          <p:cNvPr id="345" name="Google Shape;345;p14"/>
          <p:cNvSpPr/>
          <p:nvPr/>
        </p:nvSpPr>
        <p:spPr>
          <a:xfrm>
            <a:off x="7571568" y="5124670"/>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आहार</a:t>
            </a:r>
            <a:endParaRPr b="0" sz="2800">
              <a:solidFill>
                <a:schemeClr val="lt1"/>
              </a:solidFill>
              <a:latin typeface="Times New Roman"/>
              <a:ea typeface="Times New Roman"/>
              <a:cs typeface="Times New Roman"/>
              <a:sym typeface="Times New Roman"/>
            </a:endParaRPr>
          </a:p>
        </p:txBody>
      </p:sp>
      <p:sp>
        <p:nvSpPr>
          <p:cNvPr id="346" name="Google Shape;346;p14"/>
          <p:cNvSpPr/>
          <p:nvPr/>
        </p:nvSpPr>
        <p:spPr>
          <a:xfrm>
            <a:off x="10530750" y="809970"/>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किशोरियाँ</a:t>
            </a:r>
            <a:endParaRPr b="0" sz="2800">
              <a:solidFill>
                <a:schemeClr val="lt1"/>
              </a:solidFill>
              <a:latin typeface="Times New Roman"/>
              <a:ea typeface="Times New Roman"/>
              <a:cs typeface="Times New Roman"/>
              <a:sym typeface="Times New Roman"/>
            </a:endParaRPr>
          </a:p>
        </p:txBody>
      </p:sp>
      <p:sp>
        <p:nvSpPr>
          <p:cNvPr id="347" name="Google Shape;347;p14"/>
          <p:cNvSpPr/>
          <p:nvPr/>
        </p:nvSpPr>
        <p:spPr>
          <a:xfrm>
            <a:off x="10543466" y="4014743"/>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स्वास्थ्य कार्यक्रम</a:t>
            </a:r>
            <a:endParaRPr b="0" sz="2800">
              <a:solidFill>
                <a:schemeClr val="lt1"/>
              </a:solidFill>
              <a:latin typeface="Times New Roman"/>
              <a:ea typeface="Times New Roman"/>
              <a:cs typeface="Times New Roman"/>
              <a:sym typeface="Times New Roman"/>
            </a:endParaRPr>
          </a:p>
        </p:txBody>
      </p:sp>
      <p:sp>
        <p:nvSpPr>
          <p:cNvPr id="348" name="Google Shape;348;p14"/>
          <p:cNvSpPr/>
          <p:nvPr/>
        </p:nvSpPr>
        <p:spPr>
          <a:xfrm>
            <a:off x="10575759" y="5100042"/>
            <a:ext cx="1440000" cy="629547"/>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0" lang="hi-IN" sz="1800">
                <a:solidFill>
                  <a:schemeClr val="lt1"/>
                </a:solidFill>
                <a:latin typeface="Calibri"/>
                <a:ea typeface="Calibri"/>
                <a:cs typeface="Calibri"/>
                <a:sym typeface="Calibri"/>
              </a:rPr>
              <a:t>ज़ोल </a:t>
            </a:r>
            <a:endParaRPr b="0" sz="2800">
              <a:solidFill>
                <a:schemeClr val="lt1"/>
              </a:solidFill>
              <a:latin typeface="Times New Roman"/>
              <a:ea typeface="Times New Roman"/>
              <a:cs typeface="Times New Roman"/>
              <a:sym typeface="Times New Roman"/>
            </a:endParaRPr>
          </a:p>
        </p:txBody>
      </p:sp>
      <p:sp>
        <p:nvSpPr>
          <p:cNvPr id="349" name="Google Shape;349;p14"/>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chemeClr val="dk1"/>
              </a:buClr>
              <a:buSzPts val="4400"/>
              <a:buFont typeface="Arial"/>
              <a:buNone/>
            </a:pPr>
            <a:r>
              <a:rPr lang="hi-IN">
                <a:latin typeface="Arial"/>
                <a:ea typeface="Arial"/>
                <a:cs typeface="Arial"/>
                <a:sym typeface="Arial"/>
              </a:rPr>
              <a:t>प्रशिक्षण के उद्देश्य </a:t>
            </a:r>
            <a:endParaRPr sz="4400">
              <a:latin typeface="Arial"/>
              <a:ea typeface="Arial"/>
              <a:cs typeface="Arial"/>
              <a:sym typeface="Arial"/>
            </a:endParaRPr>
          </a:p>
        </p:txBody>
      </p:sp>
      <p:sp>
        <p:nvSpPr>
          <p:cNvPr id="355" name="Google Shape;35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hi-IN">
                <a:latin typeface="Arial"/>
                <a:ea typeface="Arial"/>
                <a:cs typeface="Arial"/>
                <a:sym typeface="Arial"/>
              </a:rPr>
              <a:t>प्रशिक्षण के अंत में प्रतिभागियों को:</a:t>
            </a:r>
            <a:endParaRPr/>
          </a:p>
          <a:p>
            <a:pPr indent="-441325" lvl="0" marL="441325" rtl="0" algn="l">
              <a:lnSpc>
                <a:spcPct val="150000"/>
              </a:lnSpc>
              <a:spcBef>
                <a:spcPts val="1000"/>
              </a:spcBef>
              <a:spcAft>
                <a:spcPts val="0"/>
              </a:spcAft>
              <a:buClr>
                <a:schemeClr val="dk1"/>
              </a:buClr>
              <a:buSzPts val="2400"/>
              <a:buFont typeface="Noto Sans Symbols"/>
              <a:buChar char="⮚"/>
            </a:pPr>
            <a:r>
              <a:rPr lang="hi-IN" sz="2400">
                <a:latin typeface="Arial"/>
                <a:ea typeface="Arial"/>
                <a:cs typeface="Arial"/>
                <a:sym typeface="Arial"/>
              </a:rPr>
              <a:t>किशोरावस्था में अनीमिया और उसके प्रभाव के बारे में उचित ज्ञान होगा </a:t>
            </a:r>
            <a:endParaRPr sz="2400">
              <a:latin typeface="Arial"/>
              <a:ea typeface="Arial"/>
              <a:cs typeface="Arial"/>
              <a:sym typeface="Arial"/>
            </a:endParaRPr>
          </a:p>
          <a:p>
            <a:pPr indent="-441325" lvl="0" marL="441325" rtl="0" algn="l">
              <a:lnSpc>
                <a:spcPct val="150000"/>
              </a:lnSpc>
              <a:spcBef>
                <a:spcPts val="1000"/>
              </a:spcBef>
              <a:spcAft>
                <a:spcPts val="0"/>
              </a:spcAft>
              <a:buClr>
                <a:schemeClr val="dk1"/>
              </a:buClr>
              <a:buSzPts val="2400"/>
              <a:buFont typeface="Noto Sans Symbols"/>
              <a:buChar char="⮚"/>
            </a:pPr>
            <a:r>
              <a:rPr lang="hi-IN" sz="2400">
                <a:latin typeface="Arial"/>
                <a:ea typeface="Arial"/>
                <a:cs typeface="Arial"/>
                <a:sym typeface="Arial"/>
              </a:rPr>
              <a:t>किशोर-किशोरियों में अनीमिया को रोकने के लिए संवाद कौशल बढ़ेगा </a:t>
            </a:r>
            <a:endParaRPr/>
          </a:p>
          <a:p>
            <a:pPr indent="-441325" lvl="0" marL="441325" rtl="0" algn="l">
              <a:lnSpc>
                <a:spcPct val="150000"/>
              </a:lnSpc>
              <a:spcBef>
                <a:spcPts val="1000"/>
              </a:spcBef>
              <a:spcAft>
                <a:spcPts val="0"/>
              </a:spcAft>
              <a:buClr>
                <a:schemeClr val="dk1"/>
              </a:buClr>
              <a:buSzPts val="2400"/>
              <a:buFont typeface="Noto Sans Symbols"/>
              <a:buChar char="⮚"/>
            </a:pPr>
            <a:r>
              <a:rPr lang="hi-IN" sz="2400">
                <a:latin typeface="Arial"/>
                <a:ea typeface="Arial"/>
                <a:cs typeface="Arial"/>
                <a:sym typeface="Arial"/>
              </a:rPr>
              <a:t>किशोर-किशोरियों, परिवारों और समुदायों में अनीमिया को रोकने के लिए युवाओं का चैंपियंस कैडर (दल) बना पाने की क्षमता विकसित होगी </a:t>
            </a:r>
            <a:endParaRPr/>
          </a:p>
          <a:p>
            <a:pPr indent="0" lvl="0" marL="0" rtl="0" algn="l">
              <a:lnSpc>
                <a:spcPct val="90000"/>
              </a:lnSpc>
              <a:spcBef>
                <a:spcPts val="1000"/>
              </a:spcBef>
              <a:spcAft>
                <a:spcPts val="0"/>
              </a:spcAft>
              <a:buClr>
                <a:schemeClr val="dk1"/>
              </a:buClr>
              <a:buSzPts val="3600"/>
              <a:buNone/>
            </a:pPr>
            <a:r>
              <a:t/>
            </a:r>
            <a:endParaRPr sz="3600"/>
          </a:p>
        </p:txBody>
      </p:sp>
      <p:sp>
        <p:nvSpPr>
          <p:cNvPr id="356" name="Google Shape;356;p15"/>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hi-IN">
                <a:latin typeface="Arial"/>
                <a:ea typeface="Arial"/>
                <a:cs typeface="Arial"/>
                <a:sym typeface="Arial"/>
              </a:rPr>
              <a:t>प्रशिक्षण में हम क्या सीखेंगे?</a:t>
            </a:r>
            <a:endParaRPr/>
          </a:p>
        </p:txBody>
      </p:sp>
      <p:grpSp>
        <p:nvGrpSpPr>
          <p:cNvPr id="362" name="Google Shape;362;p16"/>
          <p:cNvGrpSpPr/>
          <p:nvPr/>
        </p:nvGrpSpPr>
        <p:grpSpPr>
          <a:xfrm>
            <a:off x="2825207" y="1378423"/>
            <a:ext cx="5377219" cy="5377219"/>
            <a:chOff x="2265649" y="0"/>
            <a:chExt cx="5377219" cy="5377219"/>
          </a:xfrm>
        </p:grpSpPr>
        <p:sp>
          <p:nvSpPr>
            <p:cNvPr id="363" name="Google Shape;363;p16"/>
            <p:cNvSpPr/>
            <p:nvPr/>
          </p:nvSpPr>
          <p:spPr>
            <a:xfrm>
              <a:off x="2265649" y="0"/>
              <a:ext cx="5377219" cy="5377219"/>
            </a:xfrm>
            <a:prstGeom prst="diamond">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6"/>
            <p:cNvSpPr/>
            <p:nvPr/>
          </p:nvSpPr>
          <p:spPr>
            <a:xfrm>
              <a:off x="2687653" y="510835"/>
              <a:ext cx="2097115" cy="2097115"/>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6"/>
            <p:cNvSpPr txBox="1"/>
            <p:nvPr/>
          </p:nvSpPr>
          <p:spPr>
            <a:xfrm>
              <a:off x="2790026" y="613208"/>
              <a:ext cx="1892369" cy="189236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lang="hi-IN" sz="2000">
                  <a:solidFill>
                    <a:schemeClr val="lt1"/>
                  </a:solidFill>
                  <a:latin typeface="Arial"/>
                  <a:ea typeface="Arial"/>
                  <a:cs typeface="Arial"/>
                  <a:sym typeface="Arial"/>
                </a:rPr>
                <a:t>अनीमिया का वृद्धि और विकास पर असर</a:t>
              </a:r>
              <a:endParaRPr b="1" sz="2000">
                <a:solidFill>
                  <a:schemeClr val="lt1"/>
                </a:solidFill>
                <a:latin typeface="Calibri"/>
                <a:ea typeface="Calibri"/>
                <a:cs typeface="Calibri"/>
                <a:sym typeface="Calibri"/>
              </a:endParaRPr>
            </a:p>
          </p:txBody>
        </p:sp>
        <p:sp>
          <p:nvSpPr>
            <p:cNvPr id="366" name="Google Shape;366;p16"/>
            <p:cNvSpPr/>
            <p:nvPr/>
          </p:nvSpPr>
          <p:spPr>
            <a:xfrm>
              <a:off x="4946085" y="510835"/>
              <a:ext cx="2097115" cy="2097115"/>
            </a:xfrm>
            <a:prstGeom prst="roundRect">
              <a:avLst>
                <a:gd fmla="val 16667" name="adj"/>
              </a:avLst>
            </a:prstGeom>
            <a:solidFill>
              <a:srgbClr val="B97676"/>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6"/>
            <p:cNvSpPr txBox="1"/>
            <p:nvPr/>
          </p:nvSpPr>
          <p:spPr>
            <a:xfrm>
              <a:off x="5048458" y="613208"/>
              <a:ext cx="1892369" cy="189236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lang="hi-IN" sz="2000">
                  <a:solidFill>
                    <a:schemeClr val="lt1"/>
                  </a:solidFill>
                  <a:latin typeface="Arial"/>
                  <a:ea typeface="Arial"/>
                  <a:cs typeface="Arial"/>
                  <a:sym typeface="Arial"/>
                </a:rPr>
                <a:t>किशोरावस्था में अनीमिया</a:t>
              </a:r>
              <a:r>
                <a:rPr b="1" lang="hi-IN" sz="2000">
                  <a:solidFill>
                    <a:schemeClr val="lt1"/>
                  </a:solidFill>
                  <a:latin typeface="Calibri"/>
                  <a:ea typeface="Calibri"/>
                  <a:cs typeface="Calibri"/>
                  <a:sym typeface="Calibri"/>
                </a:rPr>
                <a:t> </a:t>
              </a:r>
              <a:endParaRPr b="1" sz="2000">
                <a:solidFill>
                  <a:schemeClr val="lt1"/>
                </a:solidFill>
                <a:latin typeface="Calibri"/>
                <a:ea typeface="Calibri"/>
                <a:cs typeface="Calibri"/>
                <a:sym typeface="Calibri"/>
              </a:endParaRPr>
            </a:p>
          </p:txBody>
        </p:sp>
        <p:sp>
          <p:nvSpPr>
            <p:cNvPr id="368" name="Google Shape;368;p16"/>
            <p:cNvSpPr/>
            <p:nvPr/>
          </p:nvSpPr>
          <p:spPr>
            <a:xfrm>
              <a:off x="2687653" y="2769267"/>
              <a:ext cx="2097115" cy="2097115"/>
            </a:xfrm>
            <a:prstGeom prst="roundRect">
              <a:avLst>
                <a:gd fmla="val 16667" name="adj"/>
              </a:avLst>
            </a:prstGeom>
            <a:solidFill>
              <a:srgbClr val="D83E3E"/>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6"/>
            <p:cNvSpPr txBox="1"/>
            <p:nvPr/>
          </p:nvSpPr>
          <p:spPr>
            <a:xfrm>
              <a:off x="2790026" y="2871640"/>
              <a:ext cx="1892369" cy="189236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Arial"/>
                <a:buNone/>
              </a:pPr>
              <a:r>
                <a:rPr lang="hi-IN" sz="2000">
                  <a:solidFill>
                    <a:schemeClr val="lt1"/>
                  </a:solidFill>
                  <a:latin typeface="Arial"/>
                  <a:ea typeface="Arial"/>
                  <a:cs typeface="Arial"/>
                  <a:sym typeface="Arial"/>
                </a:rPr>
                <a:t>अनीमिया को रोकना और उपचार </a:t>
              </a:r>
              <a:endParaRPr b="1" sz="2000">
                <a:solidFill>
                  <a:schemeClr val="lt1"/>
                </a:solidFill>
                <a:latin typeface="Calibri"/>
                <a:ea typeface="Calibri"/>
                <a:cs typeface="Calibri"/>
                <a:sym typeface="Calibri"/>
              </a:endParaRPr>
            </a:p>
          </p:txBody>
        </p:sp>
        <p:sp>
          <p:nvSpPr>
            <p:cNvPr id="370" name="Google Shape;370;p16"/>
            <p:cNvSpPr/>
            <p:nvPr/>
          </p:nvSpPr>
          <p:spPr>
            <a:xfrm>
              <a:off x="4946085" y="2786149"/>
              <a:ext cx="2097115" cy="2097115"/>
            </a:xfrm>
            <a:prstGeom prst="roundRect">
              <a:avLst>
                <a:gd fmla="val 16667" name="adj"/>
              </a:avLst>
            </a:prstGeom>
            <a:solidFill>
              <a:srgbClr val="FE0000"/>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6"/>
            <p:cNvSpPr txBox="1"/>
            <p:nvPr/>
          </p:nvSpPr>
          <p:spPr>
            <a:xfrm>
              <a:off x="5048458" y="2888522"/>
              <a:ext cx="1892369" cy="189236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lt1"/>
                </a:buClr>
                <a:buSzPts val="2000"/>
                <a:buFont typeface="Noto Sans Symbols"/>
                <a:buNone/>
              </a:pPr>
              <a:r>
                <a:rPr lang="hi-IN" sz="2000">
                  <a:solidFill>
                    <a:schemeClr val="lt1"/>
                  </a:solidFill>
                  <a:latin typeface="Arial"/>
                  <a:ea typeface="Arial"/>
                  <a:cs typeface="Arial"/>
                  <a:sym typeface="Arial"/>
                </a:rPr>
                <a:t>अनीमिया को रोकने और उपचार के लिए संवाद </a:t>
              </a:r>
              <a:r>
                <a:rPr b="1" lang="hi-IN" sz="2000">
                  <a:solidFill>
                    <a:schemeClr val="lt1"/>
                  </a:solidFill>
                  <a:latin typeface="Calibri"/>
                  <a:ea typeface="Calibri"/>
                  <a:cs typeface="Calibri"/>
                  <a:sym typeface="Calibri"/>
                </a:rPr>
                <a:t> </a:t>
              </a:r>
              <a:endParaRPr b="1" sz="2000">
                <a:solidFill>
                  <a:schemeClr val="lt1"/>
                </a:solidFill>
                <a:latin typeface="Calibri"/>
                <a:ea typeface="Calibri"/>
                <a:cs typeface="Calibri"/>
                <a:sym typeface="Calibri"/>
              </a:endParaRPr>
            </a:p>
          </p:txBody>
        </p:sp>
      </p:grpSp>
      <p:sp>
        <p:nvSpPr>
          <p:cNvPr id="372" name="Google Shape;372;p16"/>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6" name="Shape 376"/>
        <p:cNvGrpSpPr/>
        <p:nvPr/>
      </p:nvGrpSpPr>
      <p:grpSpPr>
        <a:xfrm>
          <a:off x="0" y="0"/>
          <a:ext cx="0" cy="0"/>
          <a:chOff x="0" y="0"/>
          <a:chExt cx="0" cy="0"/>
        </a:xfrm>
      </p:grpSpPr>
      <p:sp>
        <p:nvSpPr>
          <p:cNvPr id="377" name="Google Shape;377;p1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hi-IN">
                <a:latin typeface="Arial"/>
                <a:ea typeface="Arial"/>
                <a:cs typeface="Arial"/>
                <a:sym typeface="Arial"/>
              </a:rPr>
              <a:t>प्रशिक्षण-पूर्व आँकलन </a:t>
            </a:r>
            <a:endParaRPr sz="5400">
              <a:latin typeface="Arial"/>
              <a:ea typeface="Arial"/>
              <a:cs typeface="Arial"/>
              <a:sym typeface="Arial"/>
            </a:endParaRPr>
          </a:p>
        </p:txBody>
      </p:sp>
      <p:sp>
        <p:nvSpPr>
          <p:cNvPr id="379" name="Google Shape;379;p1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17"/>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50000"/>
              </a:lnSpc>
              <a:spcBef>
                <a:spcPts val="0"/>
              </a:spcBef>
              <a:spcAft>
                <a:spcPts val="0"/>
              </a:spcAft>
              <a:buClr>
                <a:schemeClr val="dk1"/>
              </a:buClr>
              <a:buSzPts val="2800"/>
              <a:buChar char="•"/>
            </a:pPr>
            <a:r>
              <a:rPr lang="hi-IN">
                <a:latin typeface="Arial"/>
                <a:ea typeface="Arial"/>
                <a:cs typeface="Arial"/>
                <a:sym typeface="Arial"/>
              </a:rPr>
              <a:t>प्रशिक्षण-पूर्व आँकलन फॉर्मेट बांटें।   </a:t>
            </a:r>
            <a:endParaRPr>
              <a:latin typeface="Arial"/>
              <a:ea typeface="Arial"/>
              <a:cs typeface="Arial"/>
              <a:sym typeface="Arial"/>
            </a:endParaRPr>
          </a:p>
          <a:p>
            <a:pPr indent="-228600" lvl="0" marL="228600" rtl="0" algn="l">
              <a:lnSpc>
                <a:spcPct val="150000"/>
              </a:lnSpc>
              <a:spcBef>
                <a:spcPts val="1000"/>
              </a:spcBef>
              <a:spcAft>
                <a:spcPts val="0"/>
              </a:spcAft>
              <a:buClr>
                <a:schemeClr val="dk1"/>
              </a:buClr>
              <a:buSzPts val="2800"/>
              <a:buChar char="•"/>
            </a:pPr>
            <a:r>
              <a:rPr lang="hi-IN">
                <a:latin typeface="Arial"/>
                <a:ea typeface="Arial"/>
                <a:cs typeface="Arial"/>
                <a:sym typeface="Arial"/>
              </a:rPr>
              <a:t>15 कथन </a:t>
            </a:r>
            <a:endParaRPr>
              <a:latin typeface="Arial"/>
              <a:ea typeface="Arial"/>
              <a:cs typeface="Arial"/>
              <a:sym typeface="Arial"/>
            </a:endParaRPr>
          </a:p>
          <a:p>
            <a:pPr indent="-228600" lvl="0" marL="228600" rtl="0" algn="l">
              <a:lnSpc>
                <a:spcPct val="150000"/>
              </a:lnSpc>
              <a:spcBef>
                <a:spcPts val="1000"/>
              </a:spcBef>
              <a:spcAft>
                <a:spcPts val="0"/>
              </a:spcAft>
              <a:buClr>
                <a:schemeClr val="dk1"/>
              </a:buClr>
              <a:buSzPts val="2800"/>
              <a:buChar char="•"/>
            </a:pPr>
            <a:r>
              <a:rPr lang="hi-IN">
                <a:latin typeface="Arial"/>
                <a:ea typeface="Arial"/>
                <a:cs typeface="Arial"/>
                <a:sym typeface="Arial"/>
              </a:rPr>
              <a:t>कथन से सहमत हैं तो हाँ वाले खाने में निशान/टिक लगाएं।  </a:t>
            </a:r>
            <a:endParaRPr/>
          </a:p>
          <a:p>
            <a:pPr indent="-228600" lvl="0" marL="228600" rtl="0" algn="l">
              <a:lnSpc>
                <a:spcPct val="150000"/>
              </a:lnSpc>
              <a:spcBef>
                <a:spcPts val="1000"/>
              </a:spcBef>
              <a:spcAft>
                <a:spcPts val="0"/>
              </a:spcAft>
              <a:buClr>
                <a:schemeClr val="dk1"/>
              </a:buClr>
              <a:buSzPts val="2800"/>
              <a:buChar char="•"/>
            </a:pPr>
            <a:r>
              <a:rPr lang="hi-IN">
                <a:latin typeface="Arial"/>
                <a:ea typeface="Arial"/>
                <a:cs typeface="Arial"/>
                <a:sym typeface="Arial"/>
              </a:rPr>
              <a:t>कथन से असहमत हैं तो नहीं वाले खाने में निशान/टिक लगाएं। </a:t>
            </a:r>
            <a:endParaRPr>
              <a:latin typeface="Arial"/>
              <a:ea typeface="Arial"/>
              <a:cs typeface="Arial"/>
              <a:sym typeface="Arial"/>
            </a:endParaRPr>
          </a:p>
          <a:p>
            <a:pPr indent="-228600" lvl="0" marL="228600" rtl="0" algn="l">
              <a:lnSpc>
                <a:spcPct val="150000"/>
              </a:lnSpc>
              <a:spcBef>
                <a:spcPts val="1000"/>
              </a:spcBef>
              <a:spcAft>
                <a:spcPts val="0"/>
              </a:spcAft>
              <a:buClr>
                <a:schemeClr val="dk1"/>
              </a:buClr>
              <a:buSzPts val="2800"/>
              <a:buChar char="•"/>
            </a:pPr>
            <a:r>
              <a:rPr lang="hi-IN">
                <a:latin typeface="Arial"/>
                <a:ea typeface="Arial"/>
                <a:cs typeface="Arial"/>
                <a:sym typeface="Arial"/>
              </a:rPr>
              <a:t>कथन का उत्तर नहीं पता है तो नहीं मालूम वाले खाने में निशान/टिक  लगाएं। </a:t>
            </a:r>
            <a:endParaRPr>
              <a:latin typeface="Arial"/>
              <a:ea typeface="Arial"/>
              <a:cs typeface="Arial"/>
              <a:sym typeface="Arial"/>
            </a:endParaRPr>
          </a:p>
          <a:p>
            <a:pPr indent="-228600" lvl="0" marL="228600" rtl="0" algn="l">
              <a:lnSpc>
                <a:spcPct val="150000"/>
              </a:lnSpc>
              <a:spcBef>
                <a:spcPts val="1000"/>
              </a:spcBef>
              <a:spcAft>
                <a:spcPts val="0"/>
              </a:spcAft>
              <a:buClr>
                <a:schemeClr val="dk1"/>
              </a:buClr>
              <a:buSzPts val="2800"/>
              <a:buChar char="•"/>
            </a:pPr>
            <a:r>
              <a:rPr lang="hi-IN">
                <a:latin typeface="Arial"/>
                <a:ea typeface="Arial"/>
                <a:cs typeface="Arial"/>
                <a:sym typeface="Arial"/>
              </a:rPr>
              <a:t>10 मिनट</a:t>
            </a:r>
            <a:r>
              <a:rPr lang="hi-IN" sz="2200">
                <a:latin typeface="Arial"/>
                <a:ea typeface="Arial"/>
                <a:cs typeface="Arial"/>
                <a:sym typeface="Arial"/>
              </a:rPr>
              <a:t> </a:t>
            </a:r>
            <a:endParaRPr/>
          </a:p>
        </p:txBody>
      </p:sp>
      <p:sp>
        <p:nvSpPr>
          <p:cNvPr id="381" name="Google Shape;381;p17"/>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5608320" y="1611824"/>
            <a:ext cx="6105843" cy="1969576"/>
          </a:xfrm>
          <a:prstGeom prst="rect">
            <a:avLst/>
          </a:prstGeom>
          <a:noFill/>
          <a:ln>
            <a:noFill/>
          </a:ln>
        </p:spPr>
        <p:txBody>
          <a:bodyPr anchorCtr="0" anchor="b" bIns="91425" lIns="109725" spcFirstLastPara="1" rIns="109725" wrap="square" tIns="109725">
            <a:normAutofit/>
          </a:bodyPr>
          <a:lstStyle/>
          <a:p>
            <a:pPr indent="0" lvl="0" marL="0" rtl="0" algn="l">
              <a:lnSpc>
                <a:spcPct val="120000"/>
              </a:lnSpc>
              <a:spcBef>
                <a:spcPts val="0"/>
              </a:spcBef>
              <a:spcAft>
                <a:spcPts val="0"/>
              </a:spcAft>
              <a:buClr>
                <a:srgbClr val="262626"/>
              </a:buClr>
              <a:buSzPts val="5400"/>
              <a:buFont typeface="Arial"/>
              <a:buNone/>
            </a:pPr>
            <a:r>
              <a:rPr lang="hi-IN" sz="5400">
                <a:solidFill>
                  <a:srgbClr val="262626"/>
                </a:solidFill>
                <a:latin typeface="Arial"/>
                <a:ea typeface="Arial"/>
                <a:cs typeface="Arial"/>
                <a:sym typeface="Arial"/>
              </a:rPr>
              <a:t>हम यहाँ क्यों आए हैं?</a:t>
            </a:r>
            <a:endParaRPr sz="5400">
              <a:solidFill>
                <a:srgbClr val="262626"/>
              </a:solidFill>
              <a:latin typeface="Arial"/>
              <a:ea typeface="Arial"/>
              <a:cs typeface="Arial"/>
              <a:sym typeface="Arial"/>
            </a:endParaRPr>
          </a:p>
        </p:txBody>
      </p:sp>
      <p:sp>
        <p:nvSpPr>
          <p:cNvPr id="113" name="Google Shape;113;p2"/>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
        <p:nvSpPr>
          <p:cNvPr descr="The perception of these figures, known as Kanizsa triangles (or squares) can be explained by interactions within the visual module." id="114" name="Google Shape;114;p2"/>
          <p:cNvSpPr/>
          <p:nvPr/>
        </p:nvSpPr>
        <p:spPr>
          <a:xfrm>
            <a:off x="5943599" y="2231571"/>
            <a:ext cx="1349829" cy="13498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Meiryo"/>
              <a:ea typeface="Meiryo"/>
              <a:cs typeface="Meiryo"/>
              <a:sym typeface="Meiryo"/>
            </a:endParaRPr>
          </a:p>
        </p:txBody>
      </p:sp>
      <p:sp>
        <p:nvSpPr>
          <p:cNvPr id="115" name="Google Shape;115;p2"/>
          <p:cNvSpPr/>
          <p:nvPr/>
        </p:nvSpPr>
        <p:spPr>
          <a:xfrm>
            <a:off x="722027" y="1154025"/>
            <a:ext cx="3578577" cy="3668888"/>
          </a:xfrm>
          <a:prstGeom prst="ellipse">
            <a:avLst/>
          </a:prstGeom>
          <a:solidFill>
            <a:srgbClr val="00B0F0"/>
          </a:solidFill>
          <a:ln>
            <a:noFill/>
          </a:ln>
          <a:effectLst>
            <a:outerShdw blurRad="50800" rotWithShape="0" algn="l" dist="307711">
              <a:srgbClr val="00B0F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 name="Google Shape;116;p2"/>
          <p:cNvSpPr/>
          <p:nvPr/>
        </p:nvSpPr>
        <p:spPr>
          <a:xfrm>
            <a:off x="798144" y="1278469"/>
            <a:ext cx="3420000" cy="3420000"/>
          </a:xfrm>
          <a:prstGeom prst="ellipse">
            <a:avLst/>
          </a:prstGeom>
          <a:blipFill rotWithShape="1">
            <a:blip r:embed="rId3">
              <a:alphaModFix/>
            </a:blip>
            <a:stretch>
              <a:fillRect b="0" l="0" r="0" t="0"/>
            </a:stretch>
          </a:blip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2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22" name="Google Shape;122;p3"/>
          <p:cNvGrpSpPr/>
          <p:nvPr/>
        </p:nvGrpSpPr>
        <p:grpSpPr>
          <a:xfrm>
            <a:off x="2522324" y="0"/>
            <a:ext cx="7147352" cy="5777808"/>
            <a:chOff x="329184" y="1"/>
            <a:chExt cx="524256" cy="5777808"/>
          </a:xfrm>
        </p:grpSpPr>
        <p:cxnSp>
          <p:nvCxnSpPr>
            <p:cNvPr id="123" name="Google Shape;123;p3"/>
            <p:cNvCxnSpPr/>
            <p:nvPr/>
          </p:nvCxnSpPr>
          <p:spPr>
            <a:xfrm rot="10800000">
              <a:off x="329184" y="5777809"/>
              <a:ext cx="523824" cy="0"/>
            </a:xfrm>
            <a:prstGeom prst="straightConnector1">
              <a:avLst/>
            </a:prstGeom>
            <a:noFill/>
            <a:ln cap="flat" cmpd="sng" w="152400">
              <a:solidFill>
                <a:schemeClr val="accent4"/>
              </a:solidFill>
              <a:prstDash val="solid"/>
              <a:miter lim="800000"/>
              <a:headEnd len="sm" w="sm" type="none"/>
              <a:tailEnd len="sm" w="sm" type="none"/>
            </a:ln>
          </p:spPr>
        </p:cxnSp>
        <p:sp>
          <p:nvSpPr>
            <p:cNvPr id="124" name="Google Shape;124;p3"/>
            <p:cNvSpPr/>
            <p:nvPr/>
          </p:nvSpPr>
          <p:spPr>
            <a:xfrm>
              <a:off x="329184" y="1"/>
              <a:ext cx="524256" cy="553211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25" name="Google Shape;125;p3"/>
          <p:cNvSpPr/>
          <p:nvPr/>
        </p:nvSpPr>
        <p:spPr>
          <a:xfrm>
            <a:off x="596464" y="551961"/>
            <a:ext cx="10999072" cy="5325139"/>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3"/>
          <p:cNvSpPr txBox="1"/>
          <p:nvPr>
            <p:ph type="title"/>
          </p:nvPr>
        </p:nvSpPr>
        <p:spPr>
          <a:xfrm>
            <a:off x="1524000" y="1231961"/>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hi-IN">
                <a:latin typeface="Arial"/>
                <a:ea typeface="Arial"/>
                <a:cs typeface="Arial"/>
                <a:sym typeface="Arial"/>
              </a:rPr>
              <a:t>सत्र 1: परिचय सत्र  </a:t>
            </a:r>
            <a:endParaRPr>
              <a:latin typeface="Arial"/>
              <a:ea typeface="Arial"/>
              <a:cs typeface="Arial"/>
              <a:sym typeface="Arial"/>
            </a:endParaRPr>
          </a:p>
        </p:txBody>
      </p:sp>
      <p:sp>
        <p:nvSpPr>
          <p:cNvPr id="127" name="Google Shape;127;p3"/>
          <p:cNvSpPr txBox="1"/>
          <p:nvPr>
            <p:ph idx="1" type="body"/>
          </p:nvPr>
        </p:nvSpPr>
        <p:spPr>
          <a:xfrm>
            <a:off x="1524000" y="3803712"/>
            <a:ext cx="9144000" cy="156368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hi-IN">
                <a:solidFill>
                  <a:schemeClr val="dk1"/>
                </a:solidFill>
                <a:latin typeface="Arial"/>
                <a:ea typeface="Arial"/>
                <a:cs typeface="Arial"/>
                <a:sym typeface="Arial"/>
              </a:rPr>
              <a:t>अनीमिया को रोकना </a:t>
            </a:r>
            <a:r>
              <a:rPr lang="hi-IN">
                <a:solidFill>
                  <a:srgbClr val="FF0000"/>
                </a:solidFill>
                <a:latin typeface="Calibri"/>
                <a:ea typeface="Calibri"/>
                <a:cs typeface="Calibri"/>
                <a:sym typeface="Calibri"/>
              </a:rPr>
              <a:t> </a:t>
            </a:r>
            <a:endParaRPr/>
          </a:p>
        </p:txBody>
      </p:sp>
      <p:sp>
        <p:nvSpPr>
          <p:cNvPr id="128" name="Google Shape;128;p3"/>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nemia Mukt Bharat: Training video for AWW - YouTube" id="134" name="Google Shape;134;p4"/>
          <p:cNvPicPr preferRelativeResize="0"/>
          <p:nvPr/>
        </p:nvPicPr>
        <p:blipFill rotWithShape="1">
          <a:blip r:embed="rId3">
            <a:alphaModFix/>
          </a:blip>
          <a:srcRect b="0" l="12660" r="8029" t="0"/>
          <a:stretch/>
        </p:blipFill>
        <p:spPr>
          <a:xfrm>
            <a:off x="-112888" y="-1"/>
            <a:ext cx="6558843" cy="6857999"/>
          </a:xfrm>
          <a:prstGeom prst="rect">
            <a:avLst/>
          </a:prstGeom>
          <a:noFill/>
          <a:ln>
            <a:noFill/>
          </a:ln>
        </p:spPr>
      </p:pic>
      <p:sp>
        <p:nvSpPr>
          <p:cNvPr id="135" name="Google Shape;135;p4"/>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6" name="Google Shape;136;p4"/>
          <p:cNvSpPr txBox="1"/>
          <p:nvPr>
            <p:ph type="title"/>
          </p:nvPr>
        </p:nvSpPr>
        <p:spPr>
          <a:xfrm>
            <a:off x="6558842" y="78502"/>
            <a:ext cx="5012133" cy="108384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Arial"/>
              <a:buNone/>
            </a:pPr>
            <a:r>
              <a:rPr lang="hi-IN" sz="3600">
                <a:latin typeface="Arial"/>
                <a:ea typeface="Arial"/>
                <a:cs typeface="Arial"/>
                <a:sym typeface="Arial"/>
              </a:rPr>
              <a:t>किशोरावस्था में अनीमिया का समाधान क्यों करें?</a:t>
            </a:r>
            <a:endParaRPr sz="2200">
              <a:latin typeface="Arial"/>
              <a:ea typeface="Arial"/>
              <a:cs typeface="Arial"/>
              <a:sym typeface="Arial"/>
            </a:endParaRPr>
          </a:p>
        </p:txBody>
      </p:sp>
      <p:sp>
        <p:nvSpPr>
          <p:cNvPr id="137" name="Google Shape;137;p4"/>
          <p:cNvSpPr txBox="1"/>
          <p:nvPr>
            <p:ph idx="1" type="body"/>
          </p:nvPr>
        </p:nvSpPr>
        <p:spPr>
          <a:xfrm>
            <a:off x="6445955" y="1240850"/>
            <a:ext cx="5580730" cy="569564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600"/>
              <a:buChar char="•"/>
            </a:pPr>
            <a:r>
              <a:rPr lang="hi-IN" sz="1600">
                <a:latin typeface="Arial"/>
                <a:ea typeface="Arial"/>
                <a:cs typeface="Arial"/>
                <a:sym typeface="Arial"/>
              </a:rPr>
              <a:t>किशोरावस्था में आयरन की कमी के कारण विकास बाधित हो सकता है, उत्पादन क्षमता कम हो सकती है और सीखने-समझने की शक्ति कम हो सकती है। </a:t>
            </a:r>
            <a:endParaRPr/>
          </a:p>
          <a:p>
            <a:pPr indent="-228600" lvl="0" marL="228600" rtl="0" algn="l">
              <a:lnSpc>
                <a:spcPct val="90000"/>
              </a:lnSpc>
              <a:spcBef>
                <a:spcPts val="1800"/>
              </a:spcBef>
              <a:spcAft>
                <a:spcPts val="0"/>
              </a:spcAft>
              <a:buClr>
                <a:schemeClr val="dk1"/>
              </a:buClr>
              <a:buSzPts val="1600"/>
              <a:buChar char="•"/>
            </a:pPr>
            <a:r>
              <a:rPr lang="hi-IN" sz="1600">
                <a:latin typeface="Arial"/>
                <a:ea typeface="Arial"/>
                <a:cs typeface="Arial"/>
                <a:sym typeface="Arial"/>
              </a:rPr>
              <a:t>किशोर-किशोरियों में शारीरिक और मानसिक विकास और कार्य क्षमता में बाधा आ सकती है और इसका असर शिक्षा प्रदर्शन (Education Performance) पर हो सकता है।</a:t>
            </a:r>
            <a:endParaRPr sz="1600">
              <a:latin typeface="Arial"/>
              <a:ea typeface="Arial"/>
              <a:cs typeface="Arial"/>
              <a:sym typeface="Arial"/>
            </a:endParaRPr>
          </a:p>
          <a:p>
            <a:pPr indent="-228600" lvl="0" marL="228600" rtl="0" algn="l">
              <a:lnSpc>
                <a:spcPct val="90000"/>
              </a:lnSpc>
              <a:spcBef>
                <a:spcPts val="1800"/>
              </a:spcBef>
              <a:spcAft>
                <a:spcPts val="0"/>
              </a:spcAft>
              <a:buClr>
                <a:schemeClr val="dk1"/>
              </a:buClr>
              <a:buSzPts val="1600"/>
              <a:buChar char="•"/>
            </a:pPr>
            <a:r>
              <a:rPr lang="hi-IN" sz="1600">
                <a:latin typeface="Arial"/>
                <a:ea typeface="Arial"/>
                <a:cs typeface="Arial"/>
                <a:sym typeface="Arial"/>
              </a:rPr>
              <a:t>किशोरियों में माहवारी के दौरान भारी रक्तस्राव से अनीमिया हो सकता है और वे कमजोर हो सकती हैं, उनकी काम करने की क्षमता कम हो जाती है, उनकी मानसिक क्षमता कम हो सकती है, उनकी उत्पादन क्षमता कम हो सकती है और उन्हें जल्दी ही थकावट होने लगती है।</a:t>
            </a:r>
            <a:endParaRPr/>
          </a:p>
          <a:p>
            <a:pPr indent="-228600" lvl="0" marL="228600" rtl="0" algn="l">
              <a:lnSpc>
                <a:spcPct val="90000"/>
              </a:lnSpc>
              <a:spcBef>
                <a:spcPts val="1800"/>
              </a:spcBef>
              <a:spcAft>
                <a:spcPts val="0"/>
              </a:spcAft>
              <a:buClr>
                <a:schemeClr val="dk1"/>
              </a:buClr>
              <a:buSzPts val="1600"/>
              <a:buChar char="•"/>
            </a:pPr>
            <a:r>
              <a:rPr lang="hi-IN" sz="1600">
                <a:latin typeface="Arial"/>
                <a:ea typeface="Arial"/>
                <a:cs typeface="Arial"/>
                <a:sym typeface="Arial"/>
              </a:rPr>
              <a:t>कम उम्र में शादी और युवा लड़कियों में गर्भावस्था के घातक परिणाम हो सकते हैं। कम उम्र में शादी से उनका प्रसव लंबा हो जाता है, बच्चे के जन्म के दौरान और प्रसव के बाद खून की कमी के कारण जीवित रहने की संभावना कम हो जाती है।</a:t>
            </a:r>
            <a:endParaRPr/>
          </a:p>
          <a:p>
            <a:pPr indent="-228600" lvl="0" marL="228600" rtl="0" algn="l">
              <a:lnSpc>
                <a:spcPct val="90000"/>
              </a:lnSpc>
              <a:spcBef>
                <a:spcPts val="1800"/>
              </a:spcBef>
              <a:spcAft>
                <a:spcPts val="0"/>
              </a:spcAft>
              <a:buClr>
                <a:schemeClr val="dk1"/>
              </a:buClr>
              <a:buSzPts val="1600"/>
              <a:buChar char="•"/>
            </a:pPr>
            <a:r>
              <a:rPr lang="hi-IN" sz="1600">
                <a:latin typeface="Arial"/>
                <a:ea typeface="Arial"/>
                <a:cs typeface="Arial"/>
                <a:sym typeface="Arial"/>
              </a:rPr>
              <a:t>अनीमिया को रोकने के लिए दखल करने के लिए किशोरावस्था एक उपयुक्त समय है। स्कूलों के माध्यम से बड़ी संख्या में किशोर-किशोरियों तक आसानी से पहुंचा जा सकता है। साथ ही किशोर-किशोरियाँ नई जानकारी और व्यवहारों के लिए खुले होते हैं क्योंकि वे अक्सर शारीरिक या शैक्षणिक रूप से बेहतर करने का प्रयास करते हैं।</a:t>
            </a:r>
            <a:endParaRPr sz="1600">
              <a:latin typeface="Arial"/>
              <a:ea typeface="Arial"/>
              <a:cs typeface="Arial"/>
              <a:sym typeface="Arial"/>
            </a:endParaRPr>
          </a:p>
        </p:txBody>
      </p:sp>
      <p:sp>
        <p:nvSpPr>
          <p:cNvPr id="138" name="Google Shape;138;p4"/>
          <p:cNvSpPr txBox="1"/>
          <p:nvPr>
            <p:ph idx="12" type="sldNum"/>
          </p:nvPr>
        </p:nvSpPr>
        <p:spPr>
          <a:xfrm>
            <a:off x="11049000" y="641433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p:nvPr/>
        </p:nvSpPr>
        <p:spPr>
          <a:xfrm>
            <a:off x="592512" y="1237233"/>
            <a:ext cx="4559980" cy="4807106"/>
          </a:xfrm>
          <a:prstGeom prst="rect">
            <a:avLst/>
          </a:prstGeom>
          <a:solidFill>
            <a:srgbClr val="FFF2CC"/>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rmAutofit/>
          </a:bodyPr>
          <a:lstStyle/>
          <a:p>
            <a:pPr indent="-342900" lvl="0" marL="342900" marR="0" rtl="0" algn="just">
              <a:spcBef>
                <a:spcPts val="0"/>
              </a:spcBef>
              <a:spcAft>
                <a:spcPts val="0"/>
              </a:spcAft>
              <a:buClr>
                <a:schemeClr val="dk1"/>
              </a:buClr>
              <a:buSzPts val="2220"/>
              <a:buFont typeface="Arial"/>
              <a:buChar char="•"/>
            </a:pPr>
            <a:r>
              <a:rPr b="0" i="0" lang="hi-IN" sz="2220" u="none" cap="none" strike="noStrike">
                <a:solidFill>
                  <a:schemeClr val="dk1"/>
                </a:solidFill>
                <a:latin typeface="Arial"/>
                <a:ea typeface="Arial"/>
                <a:cs typeface="Arial"/>
                <a:sym typeface="Arial"/>
              </a:rPr>
              <a:t>भारत में अनीमिया एक महत्वपूर्ण सार्वजनिक स्वास्थ्य समस्या है जो विशेष रूप से किशोर-किशोरियों को प्रभावित करती है।</a:t>
            </a:r>
            <a:endParaRPr/>
          </a:p>
          <a:p>
            <a:pPr indent="-201930" lvl="0" marL="342900" marR="0" rtl="0" algn="just">
              <a:spcBef>
                <a:spcPts val="0"/>
              </a:spcBef>
              <a:spcAft>
                <a:spcPts val="0"/>
              </a:spcAft>
              <a:buClr>
                <a:schemeClr val="dk1"/>
              </a:buClr>
              <a:buSzPts val="2220"/>
              <a:buFont typeface="Arial"/>
              <a:buNone/>
            </a:pPr>
            <a:r>
              <a:t/>
            </a:r>
            <a:endParaRPr b="0" i="0" sz="2220" u="none" cap="none" strike="noStrike">
              <a:solidFill>
                <a:schemeClr val="dk1"/>
              </a:solidFill>
              <a:latin typeface="Arial"/>
              <a:ea typeface="Arial"/>
              <a:cs typeface="Arial"/>
              <a:sym typeface="Arial"/>
            </a:endParaRPr>
          </a:p>
          <a:p>
            <a:pPr indent="-342900" lvl="0" marL="342900" marR="0" rtl="0" algn="just">
              <a:spcBef>
                <a:spcPts val="0"/>
              </a:spcBef>
              <a:spcAft>
                <a:spcPts val="0"/>
              </a:spcAft>
              <a:buClr>
                <a:schemeClr val="dk1"/>
              </a:buClr>
              <a:buSzPts val="2220"/>
              <a:buFont typeface="Arial"/>
              <a:buChar char="•"/>
            </a:pPr>
            <a:r>
              <a:rPr b="0" i="0" lang="hi-IN" sz="2220" u="none" cap="none" strike="noStrike">
                <a:solidFill>
                  <a:schemeClr val="dk1"/>
                </a:solidFill>
                <a:latin typeface="Arial"/>
                <a:ea typeface="Arial"/>
                <a:cs typeface="Arial"/>
                <a:sym typeface="Arial"/>
              </a:rPr>
              <a:t>अनीमिया तब तक एक मूक समस्या (Silent Problem) रहती है जब तक कि यह बहुत गंभीर न हो जाए</a:t>
            </a:r>
            <a:endParaRPr/>
          </a:p>
          <a:p>
            <a:pPr indent="0" lvl="0" marL="0" marR="0" rtl="0" algn="just">
              <a:spcBef>
                <a:spcPts val="0"/>
              </a:spcBef>
              <a:spcAft>
                <a:spcPts val="0"/>
              </a:spcAft>
              <a:buNone/>
            </a:pPr>
            <a:r>
              <a:rPr b="0" i="0" lang="hi-IN" sz="2220" u="none" cap="none" strike="noStrike">
                <a:solidFill>
                  <a:schemeClr val="dk1"/>
                </a:solidFill>
                <a:latin typeface="Arial"/>
                <a:ea typeface="Arial"/>
                <a:cs typeface="Arial"/>
                <a:sym typeface="Arial"/>
              </a:rPr>
              <a:t> </a:t>
            </a:r>
            <a:endParaRPr/>
          </a:p>
          <a:p>
            <a:pPr indent="-342900" lvl="0" marL="342900" marR="0" rtl="0" algn="just">
              <a:spcBef>
                <a:spcPts val="0"/>
              </a:spcBef>
              <a:spcAft>
                <a:spcPts val="0"/>
              </a:spcAft>
              <a:buClr>
                <a:schemeClr val="dk1"/>
              </a:buClr>
              <a:buSzPts val="2220"/>
              <a:buFont typeface="Arial"/>
              <a:buChar char="•"/>
            </a:pPr>
            <a:r>
              <a:rPr b="0" i="0" lang="hi-IN" sz="2220" u="none" cap="none" strike="noStrike">
                <a:solidFill>
                  <a:schemeClr val="dk1"/>
                </a:solidFill>
                <a:latin typeface="Arial"/>
                <a:ea typeface="Arial"/>
                <a:cs typeface="Arial"/>
                <a:sym typeface="Arial"/>
              </a:rPr>
              <a:t>किशोर-किशोरियों में अनीमिया अधिक पाया जाता है। यह किशोर-किशोरियों को अनीमिया के अंतर-पीढ़ीगत (Intergenerational) चक्र में ढकेल देता है।   </a:t>
            </a:r>
            <a:endParaRPr b="0" i="0" sz="2220" u="none" cap="none" strike="noStrike">
              <a:solidFill>
                <a:schemeClr val="dk1"/>
              </a:solidFill>
              <a:latin typeface="Arial"/>
              <a:ea typeface="Arial"/>
              <a:cs typeface="Arial"/>
              <a:sym typeface="Arial"/>
            </a:endParaRPr>
          </a:p>
        </p:txBody>
      </p:sp>
      <p:pic>
        <p:nvPicPr>
          <p:cNvPr id="144" name="Google Shape;144;p5"/>
          <p:cNvPicPr preferRelativeResize="0"/>
          <p:nvPr/>
        </p:nvPicPr>
        <p:blipFill rotWithShape="1">
          <a:blip r:embed="rId3">
            <a:alphaModFix/>
          </a:blip>
          <a:srcRect b="0" l="0" r="0" t="0"/>
          <a:stretch/>
        </p:blipFill>
        <p:spPr>
          <a:xfrm>
            <a:off x="5403907" y="1252999"/>
            <a:ext cx="6505208" cy="4807106"/>
          </a:xfrm>
          <a:prstGeom prst="rect">
            <a:avLst/>
          </a:prstGeom>
          <a:noFill/>
          <a:ln>
            <a:noFill/>
          </a:ln>
        </p:spPr>
      </p:pic>
      <p:sp>
        <p:nvSpPr>
          <p:cNvPr id="145" name="Google Shape;145;p5"/>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p6"/>
          <p:cNvSpPr txBox="1"/>
          <p:nvPr>
            <p:ph type="title"/>
          </p:nvPr>
        </p:nvSpPr>
        <p:spPr>
          <a:xfrm>
            <a:off x="635000" y="640823"/>
            <a:ext cx="3418659" cy="558314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4400"/>
              <a:buFont typeface="Arial"/>
              <a:buNone/>
            </a:pPr>
            <a:r>
              <a:rPr lang="hi-IN">
                <a:solidFill>
                  <a:schemeClr val="dk1"/>
                </a:solidFill>
                <a:latin typeface="Arial"/>
                <a:ea typeface="Arial"/>
                <a:cs typeface="Arial"/>
                <a:sym typeface="Arial"/>
              </a:rPr>
              <a:t>अनीमिया मुक्त भारत (AMB)- अनीमिया को रोकना </a:t>
            </a:r>
            <a:endParaRPr>
              <a:latin typeface="Arial"/>
              <a:ea typeface="Arial"/>
              <a:cs typeface="Arial"/>
              <a:sym typeface="Arial"/>
            </a:endParaRPr>
          </a:p>
        </p:txBody>
      </p:sp>
      <p:sp>
        <p:nvSpPr>
          <p:cNvPr id="152" name="Google Shape;152;p6"/>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53" name="Google Shape;153;p6"/>
          <p:cNvGrpSpPr/>
          <p:nvPr/>
        </p:nvGrpSpPr>
        <p:grpSpPr>
          <a:xfrm>
            <a:off x="4648018" y="646278"/>
            <a:ext cx="6900512" cy="5981540"/>
            <a:chOff x="0" y="5456"/>
            <a:chExt cx="6900512" cy="5981540"/>
          </a:xfrm>
        </p:grpSpPr>
        <p:cxnSp>
          <p:nvCxnSpPr>
            <p:cNvPr id="154" name="Google Shape;154;p6"/>
            <p:cNvCxnSpPr/>
            <p:nvPr/>
          </p:nvCxnSpPr>
          <p:spPr>
            <a:xfrm>
              <a:off x="0" y="5456"/>
              <a:ext cx="6900512"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155" name="Google Shape;155;p6"/>
            <p:cNvSpPr/>
            <p:nvPr/>
          </p:nvSpPr>
          <p:spPr>
            <a:xfrm>
              <a:off x="0" y="5456"/>
              <a:ext cx="6887041" cy="209881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txBox="1"/>
            <p:nvPr/>
          </p:nvSpPr>
          <p:spPr>
            <a:xfrm>
              <a:off x="0" y="5456"/>
              <a:ext cx="6887041" cy="2098813"/>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Arial"/>
                <a:buNone/>
              </a:pPr>
              <a:r>
                <a:rPr b="0" i="0" lang="hi-IN" sz="2600" u="none" cap="none" strike="noStrike">
                  <a:solidFill>
                    <a:schemeClr val="dk1"/>
                  </a:solidFill>
                  <a:latin typeface="Arial"/>
                  <a:ea typeface="Arial"/>
                  <a:cs typeface="Arial"/>
                  <a:sym typeface="Arial"/>
                </a:rPr>
                <a:t>अनीमिया मुक्त भारत (AMB)– किशोरावस्था में अनीमिया को रोकने के लिए एक प्रमुख राष्ट्रीय रोकथाम कार्यक्रम </a:t>
              </a:r>
              <a:endParaRPr/>
            </a:p>
            <a:p>
              <a:pPr indent="0" lvl="0" marL="0" marR="0" rtl="0" algn="l">
                <a:lnSpc>
                  <a:spcPct val="90000"/>
                </a:lnSpc>
                <a:spcBef>
                  <a:spcPts val="910"/>
                </a:spcBef>
                <a:spcAft>
                  <a:spcPts val="0"/>
                </a:spcAft>
                <a:buClr>
                  <a:schemeClr val="dk1"/>
                </a:buClr>
                <a:buSzPts val="2600"/>
                <a:buFont typeface="Arial"/>
                <a:buNone/>
              </a:pPr>
              <a:r>
                <a:rPr b="0" i="0" lang="hi-IN" sz="2600" u="none" cap="none" strike="noStrike">
                  <a:solidFill>
                    <a:schemeClr val="dk1"/>
                  </a:solidFill>
                  <a:latin typeface="Arial"/>
                  <a:ea typeface="Arial"/>
                  <a:cs typeface="Arial"/>
                  <a:sym typeface="Arial"/>
                </a:rPr>
                <a:t> </a:t>
              </a:r>
              <a:endParaRPr/>
            </a:p>
          </p:txBody>
        </p:sp>
        <p:cxnSp>
          <p:nvCxnSpPr>
            <p:cNvPr id="157" name="Google Shape;157;p6"/>
            <p:cNvCxnSpPr/>
            <p:nvPr/>
          </p:nvCxnSpPr>
          <p:spPr>
            <a:xfrm>
              <a:off x="0" y="1311619"/>
              <a:ext cx="6900512" cy="0"/>
            </a:xfrm>
            <a:prstGeom prst="straightConnector1">
              <a:avLst/>
            </a:prstGeom>
            <a:solidFill>
              <a:srgbClr val="C47F6E"/>
            </a:solidFill>
            <a:ln cap="flat" cmpd="sng" w="12700">
              <a:solidFill>
                <a:srgbClr val="C47F6E"/>
              </a:solidFill>
              <a:prstDash val="solid"/>
              <a:miter lim="800000"/>
              <a:headEnd len="sm" w="sm" type="none"/>
              <a:tailEnd len="sm" w="sm" type="none"/>
            </a:ln>
          </p:spPr>
        </p:cxnSp>
        <p:sp>
          <p:nvSpPr>
            <p:cNvPr id="158" name="Google Shape;158;p6"/>
            <p:cNvSpPr/>
            <p:nvPr/>
          </p:nvSpPr>
          <p:spPr>
            <a:xfrm>
              <a:off x="0" y="1327080"/>
              <a:ext cx="6900512" cy="150396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txBox="1"/>
            <p:nvPr/>
          </p:nvSpPr>
          <p:spPr>
            <a:xfrm>
              <a:off x="0" y="1327080"/>
              <a:ext cx="6900512" cy="150396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Arial"/>
                <a:buNone/>
              </a:pPr>
              <a:r>
                <a:rPr b="0" i="0" lang="hi-IN" sz="2600" u="none" cap="none" strike="noStrike">
                  <a:solidFill>
                    <a:schemeClr val="dk1"/>
                  </a:solidFill>
                  <a:latin typeface="Arial"/>
                  <a:ea typeface="Arial"/>
                  <a:cs typeface="Arial"/>
                  <a:sym typeface="Arial"/>
                </a:rPr>
                <a:t>AMB- बच्चों, प्रजननशील महिलाओं (Reproductive women), गर्भवती महिलाओं और किशोर-किशोरियों  में अनीमिया को कम करने के लिए।   </a:t>
              </a:r>
              <a:endParaRPr b="0" i="0" sz="2600" u="none" cap="none" strike="noStrike">
                <a:solidFill>
                  <a:schemeClr val="dk1"/>
                </a:solidFill>
                <a:latin typeface="Arial"/>
                <a:ea typeface="Arial"/>
                <a:cs typeface="Arial"/>
                <a:sym typeface="Arial"/>
              </a:endParaRPr>
            </a:p>
          </p:txBody>
        </p:sp>
        <p:cxnSp>
          <p:nvCxnSpPr>
            <p:cNvPr id="160" name="Google Shape;160;p6"/>
            <p:cNvCxnSpPr/>
            <p:nvPr/>
          </p:nvCxnSpPr>
          <p:spPr>
            <a:xfrm>
              <a:off x="0" y="3608235"/>
              <a:ext cx="6900512" cy="0"/>
            </a:xfrm>
            <a:prstGeom prst="straightConnector1">
              <a:avLst/>
            </a:prstGeom>
            <a:solidFill>
              <a:srgbClr val="A4A4A4"/>
            </a:solidFill>
            <a:ln cap="flat" cmpd="sng" w="12700">
              <a:solidFill>
                <a:srgbClr val="A4A4A4"/>
              </a:solidFill>
              <a:prstDash val="solid"/>
              <a:miter lim="800000"/>
              <a:headEnd len="sm" w="sm" type="none"/>
              <a:tailEnd len="sm" w="sm" type="none"/>
            </a:ln>
          </p:spPr>
        </p:cxnSp>
        <p:sp>
          <p:nvSpPr>
            <p:cNvPr id="161" name="Google Shape;161;p6"/>
            <p:cNvSpPr/>
            <p:nvPr/>
          </p:nvSpPr>
          <p:spPr>
            <a:xfrm>
              <a:off x="0" y="3608235"/>
              <a:ext cx="6893773" cy="237876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txBox="1"/>
            <p:nvPr/>
          </p:nvSpPr>
          <p:spPr>
            <a:xfrm>
              <a:off x="0" y="3608235"/>
              <a:ext cx="6893773" cy="2378761"/>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Arial"/>
                <a:buNone/>
              </a:pPr>
              <a:r>
                <a:rPr b="0" i="0" lang="hi-IN" sz="2600" u="none" cap="none" strike="noStrike">
                  <a:solidFill>
                    <a:schemeClr val="dk1"/>
                  </a:solidFill>
                  <a:latin typeface="Arial"/>
                  <a:ea typeface="Arial"/>
                  <a:cs typeface="Arial"/>
                  <a:sym typeface="Arial"/>
                </a:rPr>
                <a:t>व्यवहार परिवर्तन से किशोर-किशोरियों में अनीमिया की समस्या के समाधान में स्थायी सहायता मिलेगी। इस प्रक्रिया में शिक्षा प्रणाली, स्वास्थ्य प्रणाली और समुदाय की भागीदारी आवश्यक है।  </a:t>
              </a:r>
              <a:endParaRPr/>
            </a:p>
          </p:txBody>
        </p:sp>
      </p:grpSp>
      <p:sp>
        <p:nvSpPr>
          <p:cNvPr id="163" name="Google Shape;163;p6"/>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type="title"/>
          </p:nvPr>
        </p:nvSpPr>
        <p:spPr>
          <a:xfrm rot="-5400000">
            <a:off x="-2577498" y="2907776"/>
            <a:ext cx="631520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hi-IN" sz="3200">
                <a:latin typeface="Arial"/>
                <a:ea typeface="Arial"/>
                <a:cs typeface="Arial"/>
                <a:sym typeface="Arial"/>
              </a:rPr>
              <a:t>आशाओं के प्रशिक्षण का एजेंडा </a:t>
            </a:r>
            <a:endParaRPr sz="3200">
              <a:latin typeface="Arial"/>
              <a:ea typeface="Arial"/>
              <a:cs typeface="Arial"/>
              <a:sym typeface="Arial"/>
            </a:endParaRPr>
          </a:p>
        </p:txBody>
      </p:sp>
      <p:graphicFrame>
        <p:nvGraphicFramePr>
          <p:cNvPr id="169" name="Google Shape;169;p7"/>
          <p:cNvGraphicFramePr/>
          <p:nvPr/>
        </p:nvGraphicFramePr>
        <p:xfrm>
          <a:off x="1242886" y="48636"/>
          <a:ext cx="3000000" cy="3000000"/>
        </p:xfrm>
        <a:graphic>
          <a:graphicData uri="http://schemas.openxmlformats.org/drawingml/2006/table">
            <a:tbl>
              <a:tblPr bandRow="1" firstCol="1" firstRow="1">
                <a:noFill/>
                <a:tableStyleId>{7DBC0DB9-8428-4934-9FCB-FDF10C3BD63E}</a:tableStyleId>
              </a:tblPr>
              <a:tblGrid>
                <a:gridCol w="1064275"/>
                <a:gridCol w="3617875"/>
                <a:gridCol w="2165075"/>
                <a:gridCol w="3155175"/>
              </a:tblGrid>
              <a:tr h="229775">
                <a:tc>
                  <a:txBody>
                    <a:bodyPr/>
                    <a:lstStyle/>
                    <a:p>
                      <a:pPr indent="0" lvl="0" marL="0" marR="0" rtl="0" algn="just">
                        <a:lnSpc>
                          <a:spcPct val="107000"/>
                        </a:lnSpc>
                        <a:spcBef>
                          <a:spcPts val="0"/>
                        </a:spcBef>
                        <a:spcAft>
                          <a:spcPts val="0"/>
                        </a:spcAft>
                        <a:buNone/>
                      </a:pPr>
                      <a:r>
                        <a:rPr lang="hi-IN" sz="1400" u="none" cap="none" strike="noStrike">
                          <a:latin typeface="Arial"/>
                          <a:ea typeface="Arial"/>
                          <a:cs typeface="Arial"/>
                          <a:sym typeface="Arial"/>
                        </a:rPr>
                        <a:t>समय </a:t>
                      </a:r>
                      <a:endParaRPr sz="1400" u="none" cap="none" strike="noStrike">
                        <a:latin typeface="Arial"/>
                        <a:ea typeface="Arial"/>
                        <a:cs typeface="Arial"/>
                        <a:sym typeface="Arial"/>
                      </a:endParaRPr>
                    </a:p>
                  </a:txBody>
                  <a:tcPr marT="45725" marB="45725" marR="91450" marL="91450"/>
                </a:tc>
                <a:tc>
                  <a:txBody>
                    <a:bodyPr/>
                    <a:lstStyle/>
                    <a:p>
                      <a:pPr indent="0" lvl="0" marL="0" marR="0" rtl="0" algn="just">
                        <a:lnSpc>
                          <a:spcPct val="107000"/>
                        </a:lnSpc>
                        <a:spcBef>
                          <a:spcPts val="0"/>
                        </a:spcBef>
                        <a:spcAft>
                          <a:spcPts val="0"/>
                        </a:spcAft>
                        <a:buNone/>
                      </a:pPr>
                      <a:r>
                        <a:rPr lang="hi-IN" sz="1400" u="none" cap="none" strike="noStrike">
                          <a:latin typeface="Arial"/>
                          <a:ea typeface="Arial"/>
                          <a:cs typeface="Arial"/>
                          <a:sym typeface="Arial"/>
                        </a:rPr>
                        <a:t>सत्र </a:t>
                      </a:r>
                      <a:endParaRPr sz="1400" u="none" cap="none" strike="noStrike">
                        <a:latin typeface="Arial"/>
                        <a:ea typeface="Arial"/>
                        <a:cs typeface="Arial"/>
                        <a:sym typeface="Arial"/>
                      </a:endParaRPr>
                    </a:p>
                  </a:txBody>
                  <a:tcPr marT="45725" marB="45725" marR="91450" marL="91450"/>
                </a:tc>
                <a:tc>
                  <a:txBody>
                    <a:bodyPr/>
                    <a:lstStyle/>
                    <a:p>
                      <a:pPr indent="0" lvl="0" marL="0" marR="0" rtl="0" algn="just">
                        <a:lnSpc>
                          <a:spcPct val="107000"/>
                        </a:lnSpc>
                        <a:spcBef>
                          <a:spcPts val="0"/>
                        </a:spcBef>
                        <a:spcAft>
                          <a:spcPts val="0"/>
                        </a:spcAft>
                        <a:buNone/>
                      </a:pPr>
                      <a:r>
                        <a:rPr lang="hi-IN" sz="1400" u="none" cap="none" strike="noStrike">
                          <a:latin typeface="Arial"/>
                          <a:ea typeface="Arial"/>
                          <a:cs typeface="Arial"/>
                          <a:sym typeface="Arial"/>
                        </a:rPr>
                        <a:t>प्रणाली  </a:t>
                      </a:r>
                      <a:endParaRPr sz="1400" u="none" cap="none" strike="noStrike">
                        <a:latin typeface="Arial"/>
                        <a:ea typeface="Arial"/>
                        <a:cs typeface="Arial"/>
                        <a:sym typeface="Arial"/>
                      </a:endParaRPr>
                    </a:p>
                  </a:txBody>
                  <a:tcPr marT="45725" marB="45725" marR="91450" marL="91450"/>
                </a:tc>
                <a:tc>
                  <a:txBody>
                    <a:bodyPr/>
                    <a:lstStyle/>
                    <a:p>
                      <a:pPr indent="0" lvl="0" marL="0" marR="0" rtl="0" algn="just">
                        <a:lnSpc>
                          <a:spcPct val="107000"/>
                        </a:lnSpc>
                        <a:spcBef>
                          <a:spcPts val="0"/>
                        </a:spcBef>
                        <a:spcAft>
                          <a:spcPts val="0"/>
                        </a:spcAft>
                        <a:buNone/>
                      </a:pPr>
                      <a:r>
                        <a:rPr lang="hi-IN" sz="1400" u="none" cap="none" strike="noStrike">
                          <a:latin typeface="Arial"/>
                          <a:ea typeface="Arial"/>
                          <a:cs typeface="Arial"/>
                          <a:sym typeface="Arial"/>
                        </a:rPr>
                        <a:t>आवश्यक सामग्री </a:t>
                      </a:r>
                      <a:endParaRPr sz="1400" u="none" cap="none" strike="noStrike">
                        <a:latin typeface="Arial"/>
                        <a:ea typeface="Arial"/>
                        <a:cs typeface="Arial"/>
                        <a:sym typeface="Arial"/>
                      </a:endParaRPr>
                    </a:p>
                  </a:txBody>
                  <a:tcPr marT="45725" marB="45725" marR="91450" marL="91450"/>
                </a:tc>
              </a:tr>
              <a:tr h="428950">
                <a:tc gridSpan="4">
                  <a:txBody>
                    <a:bodyPr/>
                    <a:lstStyle/>
                    <a:p>
                      <a:pPr indent="0" lvl="0" marL="0" marR="0" rtl="0" algn="ctr">
                        <a:lnSpc>
                          <a:spcPct val="107000"/>
                        </a:lnSpc>
                        <a:spcBef>
                          <a:spcPts val="0"/>
                        </a:spcBef>
                        <a:spcAft>
                          <a:spcPts val="0"/>
                        </a:spcAft>
                        <a:buNone/>
                      </a:pPr>
                      <a:r>
                        <a:rPr lang="hi-IN" sz="1400" u="none" cap="none" strike="noStrike">
                          <a:latin typeface="Arial"/>
                          <a:ea typeface="Arial"/>
                          <a:cs typeface="Arial"/>
                          <a:sym typeface="Arial"/>
                        </a:rPr>
                        <a:t>मॉड्यूल 1 </a:t>
                      </a:r>
                      <a:endParaRPr sz="1400" u="none" cap="none" strike="noStrike">
                        <a:latin typeface="Arial"/>
                        <a:ea typeface="Arial"/>
                        <a:cs typeface="Arial"/>
                        <a:sym typeface="Arial"/>
                      </a:endParaRPr>
                    </a:p>
                  </a:txBody>
                  <a:tcPr marT="45725" marB="45725" marR="91450" marL="91450" anchor="ctr"/>
                </a:tc>
                <a:tc hMerge="1"/>
                <a:tc hMerge="1"/>
                <a:tc hMerge="1"/>
              </a:tr>
              <a:tr h="825900">
                <a:tc>
                  <a:txBody>
                    <a:bodyPr/>
                    <a:lstStyle/>
                    <a:p>
                      <a:pPr indent="0" lvl="0" marL="0" marR="0" rtl="0" algn="just">
                        <a:lnSpc>
                          <a:spcPct val="107000"/>
                        </a:lnSpc>
                        <a:spcBef>
                          <a:spcPts val="0"/>
                        </a:spcBef>
                        <a:spcAft>
                          <a:spcPts val="0"/>
                        </a:spcAft>
                        <a:buNone/>
                      </a:pPr>
                      <a:r>
                        <a:rPr lang="hi-IN" sz="1400" u="none" cap="none" strike="noStrike">
                          <a:latin typeface="Arial"/>
                          <a:ea typeface="Arial"/>
                          <a:cs typeface="Arial"/>
                          <a:sym typeface="Arial"/>
                        </a:rPr>
                        <a:t>20 मिनट  </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Arial"/>
                        <a:buNone/>
                      </a:pPr>
                      <a:r>
                        <a:rPr b="1" lang="hi-IN" sz="1600" u="none" cap="none" strike="noStrike">
                          <a:solidFill>
                            <a:schemeClr val="dk1"/>
                          </a:solidFill>
                          <a:latin typeface="Arial"/>
                          <a:ea typeface="Arial"/>
                          <a:cs typeface="Arial"/>
                          <a:sym typeface="Arial"/>
                        </a:rPr>
                        <a:t>सत्र 1: परिचय सत्र </a:t>
                      </a:r>
                      <a:endParaRPr b="1" sz="16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400"/>
                        <a:buFont typeface="Arial"/>
                        <a:buChar char="•"/>
                      </a:pPr>
                      <a:r>
                        <a:rPr lang="hi-IN" sz="1400" u="none" cap="none" strike="noStrike">
                          <a:solidFill>
                            <a:schemeClr val="dk1"/>
                          </a:solidFill>
                          <a:latin typeface="Arial"/>
                          <a:ea typeface="Arial"/>
                          <a:cs typeface="Arial"/>
                          <a:sym typeface="Arial"/>
                        </a:rPr>
                        <a:t>प्रशिक्षण का परिचय</a:t>
                      </a:r>
                      <a:endParaRPr sz="14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lang="hi-IN" sz="1400" u="none" cap="none" strike="noStrike">
                          <a:solidFill>
                            <a:schemeClr val="dk1"/>
                          </a:solidFill>
                          <a:latin typeface="Arial"/>
                          <a:ea typeface="Arial"/>
                          <a:cs typeface="Arial"/>
                          <a:sym typeface="Arial"/>
                        </a:rPr>
                        <a:t>आपसी परिचय </a:t>
                      </a:r>
                      <a:endParaRPr sz="14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lang="hi-IN" sz="1400" u="none" cap="none" strike="noStrike">
                          <a:solidFill>
                            <a:schemeClr val="dk1"/>
                          </a:solidFill>
                          <a:latin typeface="Arial"/>
                          <a:ea typeface="Arial"/>
                          <a:cs typeface="Arial"/>
                          <a:sym typeface="Arial"/>
                        </a:rPr>
                        <a:t>पूर्व आँकलन</a:t>
                      </a:r>
                      <a:r>
                        <a:rPr b="1" lang="hi-IN" sz="1400" u="none" cap="none" strike="noStrike">
                          <a:solidFill>
                            <a:schemeClr val="dk1"/>
                          </a:solidFill>
                          <a:latin typeface="Arial"/>
                          <a:ea typeface="Arial"/>
                          <a:cs typeface="Arial"/>
                          <a:sym typeface="Arial"/>
                        </a:rPr>
                        <a:t> </a:t>
                      </a:r>
                      <a:endParaRPr sz="1100" u="none" cap="none" strike="noStrike">
                        <a:latin typeface="Arial"/>
                        <a:ea typeface="Arial"/>
                        <a:cs typeface="Arial"/>
                        <a:sym typeface="Arial"/>
                      </a:endParaRPr>
                    </a:p>
                    <a:p>
                      <a:pPr indent="0" lvl="0" marL="0" marR="0" rtl="0" algn="just">
                        <a:lnSpc>
                          <a:spcPct val="107000"/>
                        </a:lnSpc>
                        <a:spcBef>
                          <a:spcPts val="0"/>
                        </a:spcBef>
                        <a:spcAft>
                          <a:spcPts val="0"/>
                        </a:spcAft>
                        <a:buNone/>
                      </a:pPr>
                      <a:r>
                        <a:t/>
                      </a:r>
                      <a:endParaRPr sz="1400" u="none" cap="none" strike="noStrike">
                        <a:latin typeface="Arial"/>
                        <a:ea typeface="Arial"/>
                        <a:cs typeface="Arial"/>
                        <a:sym typeface="Arial"/>
                      </a:endParaRPr>
                    </a:p>
                  </a:txBody>
                  <a:tcPr marT="45725" marB="45725" marR="91450" marL="91450"/>
                </a:tc>
                <a:tc>
                  <a:txBody>
                    <a:bodyPr/>
                    <a:lstStyle/>
                    <a:p>
                      <a:pPr indent="0" lvl="0" marL="0" marR="0" rtl="0" algn="just">
                        <a:lnSpc>
                          <a:spcPct val="107000"/>
                        </a:lnSpc>
                        <a:spcBef>
                          <a:spcPts val="0"/>
                        </a:spcBef>
                        <a:spcAft>
                          <a:spcPts val="0"/>
                        </a:spcAft>
                        <a:buNone/>
                      </a:pPr>
                      <a:r>
                        <a:rPr lang="hi-IN" sz="1400" u="none" cap="none" strike="noStrike">
                          <a:solidFill>
                            <a:schemeClr val="dk1"/>
                          </a:solidFill>
                          <a:latin typeface="Arial"/>
                          <a:ea typeface="Arial"/>
                          <a:cs typeface="Arial"/>
                          <a:sym typeface="Arial"/>
                        </a:rPr>
                        <a:t>पंजीकरण</a:t>
                      </a:r>
                      <a:endParaRPr/>
                    </a:p>
                    <a:p>
                      <a:pPr indent="0" lvl="0" marL="0" marR="0" rtl="0" algn="just">
                        <a:lnSpc>
                          <a:spcPct val="107000"/>
                        </a:lnSpc>
                        <a:spcBef>
                          <a:spcPts val="0"/>
                        </a:spcBef>
                        <a:spcAft>
                          <a:spcPts val="0"/>
                        </a:spcAft>
                        <a:buNone/>
                      </a:pPr>
                      <a:r>
                        <a:rPr lang="hi-IN" sz="1400" u="none" cap="none" strike="noStrike">
                          <a:solidFill>
                            <a:schemeClr val="dk1"/>
                          </a:solidFill>
                          <a:latin typeface="Arial"/>
                          <a:ea typeface="Arial"/>
                          <a:cs typeface="Arial"/>
                          <a:sym typeface="Arial"/>
                        </a:rPr>
                        <a:t>स्वागत प्रस्तुति </a:t>
                      </a:r>
                      <a:endParaRPr/>
                    </a:p>
                    <a:p>
                      <a:pPr indent="0" lvl="0" marL="0" marR="0" rtl="0" algn="just">
                        <a:lnSpc>
                          <a:spcPct val="107000"/>
                        </a:lnSpc>
                        <a:spcBef>
                          <a:spcPts val="0"/>
                        </a:spcBef>
                        <a:spcAft>
                          <a:spcPts val="0"/>
                        </a:spcAft>
                        <a:buNone/>
                      </a:pPr>
                      <a:r>
                        <a:rPr lang="hi-IN" sz="1400" u="none" cap="none" strike="noStrike">
                          <a:solidFill>
                            <a:schemeClr val="dk1"/>
                          </a:solidFill>
                          <a:latin typeface="Arial"/>
                          <a:ea typeface="Arial"/>
                          <a:cs typeface="Arial"/>
                          <a:sym typeface="Arial"/>
                        </a:rPr>
                        <a:t>प्रशिक्षण किट वितरण, परिचय खेल</a:t>
                      </a:r>
                      <a:endParaRPr/>
                    </a:p>
                    <a:p>
                      <a:pPr indent="0" lvl="0" marL="0" marR="0" rtl="0" algn="just">
                        <a:lnSpc>
                          <a:spcPct val="107000"/>
                        </a:lnSpc>
                        <a:spcBef>
                          <a:spcPts val="0"/>
                        </a:spcBef>
                        <a:spcAft>
                          <a:spcPts val="0"/>
                        </a:spcAft>
                        <a:buNone/>
                      </a:pPr>
                      <a:r>
                        <a:rPr lang="hi-IN" sz="1400" u="none" cap="none" strike="noStrike">
                          <a:solidFill>
                            <a:schemeClr val="dk1"/>
                          </a:solidFill>
                          <a:latin typeface="Arial"/>
                          <a:ea typeface="Arial"/>
                          <a:cs typeface="Arial"/>
                          <a:sym typeface="Arial"/>
                        </a:rPr>
                        <a:t>पूर्व आँकलन</a:t>
                      </a:r>
                      <a:endParaRPr/>
                    </a:p>
                    <a:p>
                      <a:pPr indent="0" lvl="0" marL="0" marR="0" rtl="0" algn="just">
                        <a:lnSpc>
                          <a:spcPct val="107000"/>
                        </a:lnSpc>
                        <a:spcBef>
                          <a:spcPts val="0"/>
                        </a:spcBef>
                        <a:spcAft>
                          <a:spcPts val="0"/>
                        </a:spcAft>
                        <a:buNone/>
                      </a:pPr>
                      <a:r>
                        <a:t/>
                      </a:r>
                      <a:endParaRPr sz="1400" u="none" cap="none" strike="noStrike">
                        <a:latin typeface="Arial"/>
                        <a:ea typeface="Arial"/>
                        <a:cs typeface="Arial"/>
                        <a:sym typeface="Arial"/>
                      </a:endParaRPr>
                    </a:p>
                  </a:txBody>
                  <a:tcPr marT="45725" marB="45725" marR="91450" marL="91450"/>
                </a:tc>
                <a:tc>
                  <a:txBody>
                    <a:bodyPr/>
                    <a:lstStyle/>
                    <a:p>
                      <a:pPr indent="0" lvl="0" marL="0" marR="0" rtl="0" algn="l">
                        <a:lnSpc>
                          <a:spcPct val="107000"/>
                        </a:lnSpc>
                        <a:spcBef>
                          <a:spcPts val="0"/>
                        </a:spcBef>
                        <a:spcAft>
                          <a:spcPts val="0"/>
                        </a:spcAft>
                        <a:buNone/>
                      </a:pPr>
                      <a:r>
                        <a:rPr lang="hi-IN" sz="1400" u="none" cap="none" strike="noStrike">
                          <a:solidFill>
                            <a:schemeClr val="dk1"/>
                          </a:solidFill>
                          <a:latin typeface="Arial"/>
                          <a:ea typeface="Arial"/>
                          <a:cs typeface="Arial"/>
                          <a:sym typeface="Arial"/>
                        </a:rPr>
                        <a:t>प्रतिभागी पंजीकरण फॉर्मेट</a:t>
                      </a:r>
                      <a:endParaRPr/>
                    </a:p>
                    <a:p>
                      <a:pPr indent="0" lvl="0" marL="0" marR="0" rtl="0" algn="l">
                        <a:lnSpc>
                          <a:spcPct val="107000"/>
                        </a:lnSpc>
                        <a:spcBef>
                          <a:spcPts val="0"/>
                        </a:spcBef>
                        <a:spcAft>
                          <a:spcPts val="0"/>
                        </a:spcAft>
                        <a:buNone/>
                      </a:pPr>
                      <a:r>
                        <a:rPr lang="hi-IN" sz="1400" u="none" cap="none" strike="noStrike">
                          <a:solidFill>
                            <a:schemeClr val="dk1"/>
                          </a:solidFill>
                          <a:latin typeface="Arial"/>
                          <a:ea typeface="Arial"/>
                          <a:cs typeface="Arial"/>
                          <a:sym typeface="Arial"/>
                        </a:rPr>
                        <a:t>प्रशिक्षण पूर्व आँकलन फॉर्मेट   </a:t>
                      </a:r>
                      <a:endParaRPr/>
                    </a:p>
                    <a:p>
                      <a:pPr indent="0" lvl="0" marL="0" marR="0" rtl="0" algn="l">
                        <a:lnSpc>
                          <a:spcPct val="107000"/>
                        </a:lnSpc>
                        <a:spcBef>
                          <a:spcPts val="0"/>
                        </a:spcBef>
                        <a:spcAft>
                          <a:spcPts val="0"/>
                        </a:spcAft>
                        <a:buNone/>
                      </a:pPr>
                      <a:r>
                        <a:rPr lang="hi-IN" sz="1400" u="none" cap="none" strike="noStrike">
                          <a:solidFill>
                            <a:schemeClr val="dk1"/>
                          </a:solidFill>
                          <a:latin typeface="Arial"/>
                          <a:ea typeface="Arial"/>
                          <a:cs typeface="Arial"/>
                          <a:sym typeface="Arial"/>
                        </a:rPr>
                        <a:t>सत्र 1 की पावरपॉइंट स्लाइड/फ्लिपचार्ट </a:t>
                      </a:r>
                      <a:endParaRPr sz="1400" u="none" cap="none" strike="noStrike">
                        <a:latin typeface="Arial"/>
                        <a:ea typeface="Arial"/>
                        <a:cs typeface="Arial"/>
                        <a:sym typeface="Arial"/>
                      </a:endParaRPr>
                    </a:p>
                  </a:txBody>
                  <a:tcPr marT="45725" marB="45725" marR="91450" marL="91450"/>
                </a:tc>
              </a:tr>
              <a:tr h="1060125">
                <a:tc>
                  <a:txBody>
                    <a:bodyPr/>
                    <a:lstStyle/>
                    <a:p>
                      <a:pPr indent="0" lvl="0" marL="0" marR="0" rtl="0" algn="just">
                        <a:lnSpc>
                          <a:spcPct val="107000"/>
                        </a:lnSpc>
                        <a:spcBef>
                          <a:spcPts val="0"/>
                        </a:spcBef>
                        <a:spcAft>
                          <a:spcPts val="0"/>
                        </a:spcAft>
                        <a:buNone/>
                      </a:pPr>
                      <a:r>
                        <a:rPr lang="hi-IN" sz="1400" u="none" cap="none" strike="noStrike">
                          <a:latin typeface="Arial"/>
                          <a:ea typeface="Arial"/>
                          <a:cs typeface="Arial"/>
                          <a:sym typeface="Arial"/>
                        </a:rPr>
                        <a:t>20 मिनट </a:t>
                      </a:r>
                      <a:endParaRPr sz="1400" u="none" cap="none" strike="noStrike">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b="1" lang="hi-IN" sz="1600" u="none" cap="none" strike="noStrike">
                          <a:solidFill>
                            <a:schemeClr val="dk1"/>
                          </a:solidFill>
                          <a:latin typeface="Arial"/>
                          <a:ea typeface="Arial"/>
                          <a:cs typeface="Arial"/>
                          <a:sym typeface="Arial"/>
                        </a:rPr>
                        <a:t>सत्र 2: अनीमिया का परिचय </a:t>
                      </a:r>
                      <a:endParaRPr b="1"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lang="hi-IN" sz="1400">
                          <a:solidFill>
                            <a:schemeClr val="dk1"/>
                          </a:solidFill>
                          <a:latin typeface="Arial"/>
                          <a:ea typeface="Arial"/>
                          <a:cs typeface="Arial"/>
                          <a:sym typeface="Arial"/>
                        </a:rPr>
                        <a:t>अनीमिया क्या है</a:t>
                      </a:r>
                      <a:endParaRPr sz="1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lang="hi-IN" sz="1400">
                          <a:solidFill>
                            <a:schemeClr val="dk1"/>
                          </a:solidFill>
                          <a:latin typeface="Arial"/>
                          <a:ea typeface="Arial"/>
                          <a:cs typeface="Arial"/>
                          <a:sym typeface="Arial"/>
                        </a:rPr>
                        <a:t>अनीमिया के संकेत और लक्षण</a:t>
                      </a:r>
                      <a:endParaRPr sz="1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lang="hi-IN" sz="1400">
                          <a:solidFill>
                            <a:schemeClr val="dk1"/>
                          </a:solidFill>
                          <a:latin typeface="Arial"/>
                          <a:ea typeface="Arial"/>
                          <a:cs typeface="Arial"/>
                          <a:sym typeface="Arial"/>
                        </a:rPr>
                        <a:t>किशोरों में अनीमिया की पहचान करना</a:t>
                      </a:r>
                      <a:endParaRPr sz="11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hi-IN" sz="1400">
                          <a:solidFill>
                            <a:schemeClr val="dk1"/>
                          </a:solidFill>
                          <a:latin typeface="Arial"/>
                          <a:ea typeface="Arial"/>
                          <a:cs typeface="Arial"/>
                          <a:sym typeface="Arial"/>
                        </a:rPr>
                        <a:t>प्रस्तुतीकरण </a:t>
                      </a:r>
                      <a:endParaRPr/>
                    </a:p>
                    <a:p>
                      <a:pPr indent="0" lvl="0" marL="0" marR="0" rtl="0" algn="l">
                        <a:spcBef>
                          <a:spcPts val="0"/>
                        </a:spcBef>
                        <a:spcAft>
                          <a:spcPts val="0"/>
                        </a:spcAft>
                        <a:buNone/>
                      </a:pPr>
                      <a:r>
                        <a:rPr lang="hi-IN" sz="1400">
                          <a:solidFill>
                            <a:schemeClr val="dk1"/>
                          </a:solidFill>
                          <a:latin typeface="Arial"/>
                          <a:ea typeface="Arial"/>
                          <a:cs typeface="Arial"/>
                          <a:sym typeface="Arial"/>
                        </a:rPr>
                        <a:t>समूह कार्य </a:t>
                      </a:r>
                      <a:endParaRPr sz="1400">
                        <a:solidFill>
                          <a:schemeClr val="dk1"/>
                        </a:solidFill>
                        <a:latin typeface="Arial"/>
                        <a:ea typeface="Arial"/>
                        <a:cs typeface="Arial"/>
                        <a:sym typeface="Arial"/>
                      </a:endParaRPr>
                    </a:p>
                    <a:p>
                      <a:pPr indent="0" lvl="0" marL="0" marR="0" rtl="0" algn="just">
                        <a:lnSpc>
                          <a:spcPct val="107000"/>
                        </a:lnSpc>
                        <a:spcBef>
                          <a:spcPts val="0"/>
                        </a:spcBef>
                        <a:spcAft>
                          <a:spcPts val="0"/>
                        </a:spcAft>
                        <a:buNone/>
                      </a:pPr>
                      <a:r>
                        <a:rPr lang="hi-IN" sz="1400">
                          <a:latin typeface="Arial"/>
                          <a:ea typeface="Arial"/>
                          <a:cs typeface="Arial"/>
                          <a:sym typeface="Arial"/>
                        </a:rPr>
                        <a:t> </a:t>
                      </a:r>
                      <a:endParaRPr/>
                    </a:p>
                  </a:txBody>
                  <a:tcPr marT="45725" marB="45725" marR="91450" marL="91450"/>
                </a:tc>
                <a:tc>
                  <a:txBody>
                    <a:bodyPr/>
                    <a:lstStyle/>
                    <a:p>
                      <a:pPr indent="0" lvl="0" marL="0" marR="0" rtl="0" algn="just">
                        <a:lnSpc>
                          <a:spcPct val="107000"/>
                        </a:lnSpc>
                        <a:spcBef>
                          <a:spcPts val="0"/>
                        </a:spcBef>
                        <a:spcAft>
                          <a:spcPts val="0"/>
                        </a:spcAft>
                        <a:buNone/>
                      </a:pPr>
                      <a:r>
                        <a:rPr lang="hi-IN" sz="1400">
                          <a:solidFill>
                            <a:schemeClr val="dk1"/>
                          </a:solidFill>
                          <a:latin typeface="Arial"/>
                          <a:ea typeface="Arial"/>
                          <a:cs typeface="Arial"/>
                          <a:sym typeface="Arial"/>
                        </a:rPr>
                        <a:t>सत्र 2 की पावरपॉइंट स्लाइड/फ्लिपचार्ट</a:t>
                      </a:r>
                      <a:endParaRPr sz="1100">
                        <a:latin typeface="Arial"/>
                        <a:ea typeface="Arial"/>
                        <a:cs typeface="Arial"/>
                        <a:sym typeface="Arial"/>
                      </a:endParaRPr>
                    </a:p>
                  </a:txBody>
                  <a:tcPr marT="45725" marB="45725" marR="91450" marL="91450"/>
                </a:tc>
              </a:tr>
              <a:tr h="852600">
                <a:tc>
                  <a:txBody>
                    <a:bodyPr/>
                    <a:lstStyle/>
                    <a:p>
                      <a:pPr indent="0" lvl="0" marL="0" marR="0" rtl="0" algn="just">
                        <a:lnSpc>
                          <a:spcPct val="107000"/>
                        </a:lnSpc>
                        <a:spcBef>
                          <a:spcPts val="0"/>
                        </a:spcBef>
                        <a:spcAft>
                          <a:spcPts val="0"/>
                        </a:spcAft>
                        <a:buNone/>
                      </a:pPr>
                      <a:r>
                        <a:rPr lang="hi-IN" sz="1400">
                          <a:latin typeface="Arial"/>
                          <a:ea typeface="Arial"/>
                          <a:cs typeface="Arial"/>
                          <a:sym typeface="Arial"/>
                        </a:rPr>
                        <a:t>40 मिनट </a:t>
                      </a:r>
                      <a:endParaRPr sz="14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b="1" lang="hi-IN" sz="1600">
                          <a:solidFill>
                            <a:schemeClr val="dk1"/>
                          </a:solidFill>
                          <a:latin typeface="Arial"/>
                          <a:ea typeface="Arial"/>
                          <a:cs typeface="Arial"/>
                          <a:sym typeface="Arial"/>
                        </a:rPr>
                        <a:t>सत्र 3: अनीमिया और किशोरावस्था </a:t>
                      </a:r>
                      <a:endParaRPr b="1"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400"/>
                        <a:buFont typeface="Arial"/>
                        <a:buChar char="•"/>
                      </a:pPr>
                      <a:r>
                        <a:rPr lang="hi-IN" sz="1400">
                          <a:solidFill>
                            <a:schemeClr val="dk1"/>
                          </a:solidFill>
                          <a:latin typeface="Arial"/>
                          <a:ea typeface="Arial"/>
                          <a:cs typeface="Arial"/>
                          <a:sym typeface="Arial"/>
                        </a:rPr>
                        <a:t>किशोरावस्था में अनीमिया के मुख्य कारण</a:t>
                      </a:r>
                      <a:endParaRPr/>
                    </a:p>
                    <a:p>
                      <a:pPr indent="-285750" lvl="0" marL="285750" marR="0" rtl="0" algn="l">
                        <a:lnSpc>
                          <a:spcPct val="100000"/>
                        </a:lnSpc>
                        <a:spcBef>
                          <a:spcPts val="0"/>
                        </a:spcBef>
                        <a:spcAft>
                          <a:spcPts val="0"/>
                        </a:spcAft>
                        <a:buClr>
                          <a:schemeClr val="dk1"/>
                        </a:buClr>
                        <a:buSzPts val="1400"/>
                        <a:buFont typeface="Arial"/>
                        <a:buChar char="•"/>
                      </a:pPr>
                      <a:r>
                        <a:rPr lang="hi-IN" sz="1400">
                          <a:solidFill>
                            <a:schemeClr val="dk1"/>
                          </a:solidFill>
                          <a:latin typeface="Arial"/>
                          <a:ea typeface="Arial"/>
                          <a:cs typeface="Arial"/>
                          <a:sym typeface="Arial"/>
                        </a:rPr>
                        <a:t>किशोरावस्था में अनीमिया का परिणाम </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txBody>
                  <a:tcPr marT="45725" marB="45725" marR="91450" marL="91450"/>
                </a:tc>
                <a:tc>
                  <a:txBody>
                    <a:bodyPr/>
                    <a:lstStyle/>
                    <a:p>
                      <a:pPr indent="0" lvl="0" marL="0" marR="0" rtl="0" algn="just">
                        <a:lnSpc>
                          <a:spcPct val="107000"/>
                        </a:lnSpc>
                        <a:spcBef>
                          <a:spcPts val="0"/>
                        </a:spcBef>
                        <a:spcAft>
                          <a:spcPts val="0"/>
                        </a:spcAft>
                        <a:buNone/>
                      </a:pPr>
                      <a:r>
                        <a:rPr lang="hi-IN" sz="1400">
                          <a:solidFill>
                            <a:schemeClr val="dk1"/>
                          </a:solidFill>
                          <a:latin typeface="Arial"/>
                          <a:ea typeface="Arial"/>
                          <a:cs typeface="Arial"/>
                          <a:sym typeface="Arial"/>
                        </a:rPr>
                        <a:t>प्रस्तुतीकरण</a:t>
                      </a:r>
                      <a:endParaRPr/>
                    </a:p>
                    <a:p>
                      <a:pPr indent="0" lvl="0" marL="0" marR="0" rtl="0" algn="just">
                        <a:lnSpc>
                          <a:spcPct val="107000"/>
                        </a:lnSpc>
                        <a:spcBef>
                          <a:spcPts val="0"/>
                        </a:spcBef>
                        <a:spcAft>
                          <a:spcPts val="0"/>
                        </a:spcAft>
                        <a:buNone/>
                      </a:pPr>
                      <a:r>
                        <a:rPr lang="hi-IN" sz="1400">
                          <a:solidFill>
                            <a:schemeClr val="dk1"/>
                          </a:solidFill>
                          <a:latin typeface="Arial"/>
                          <a:ea typeface="Arial"/>
                          <a:cs typeface="Arial"/>
                          <a:sym typeface="Arial"/>
                        </a:rPr>
                        <a:t>चर्चा </a:t>
                      </a:r>
                      <a:endParaRPr/>
                    </a:p>
                    <a:p>
                      <a:pPr indent="0" lvl="0" marL="0" marR="0" rtl="0" algn="just">
                        <a:lnSpc>
                          <a:spcPct val="107000"/>
                        </a:lnSpc>
                        <a:spcBef>
                          <a:spcPts val="0"/>
                        </a:spcBef>
                        <a:spcAft>
                          <a:spcPts val="0"/>
                        </a:spcAft>
                        <a:buNone/>
                      </a:pPr>
                      <a:r>
                        <a:rPr lang="hi-IN" sz="1400">
                          <a:solidFill>
                            <a:schemeClr val="dk1"/>
                          </a:solidFill>
                          <a:latin typeface="Arial"/>
                          <a:ea typeface="Arial"/>
                          <a:cs typeface="Arial"/>
                          <a:sym typeface="Arial"/>
                        </a:rPr>
                        <a:t>अभ्यास  कार्य </a:t>
                      </a:r>
                      <a:endParaRPr sz="1400">
                        <a:solidFill>
                          <a:schemeClr val="dk1"/>
                        </a:solidFill>
                        <a:latin typeface="Arial"/>
                        <a:ea typeface="Arial"/>
                        <a:cs typeface="Arial"/>
                        <a:sym typeface="Arial"/>
                      </a:endParaRPr>
                    </a:p>
                    <a:p>
                      <a:pPr indent="0" lvl="0" marL="0" marR="0" rtl="0" algn="just">
                        <a:lnSpc>
                          <a:spcPct val="107000"/>
                        </a:lnSpc>
                        <a:spcBef>
                          <a:spcPts val="0"/>
                        </a:spcBef>
                        <a:spcAft>
                          <a:spcPts val="0"/>
                        </a:spcAft>
                        <a:buNone/>
                      </a:pPr>
                      <a:r>
                        <a:rPr lang="hi-IN" sz="1200">
                          <a:latin typeface="Arial"/>
                          <a:ea typeface="Arial"/>
                          <a:cs typeface="Arial"/>
                          <a:sym typeface="Arial"/>
                        </a:rPr>
                        <a:t> </a:t>
                      </a:r>
                      <a:endParaRPr/>
                    </a:p>
                  </a:txBody>
                  <a:tcPr marT="0" marB="0" marR="68575" marL="68575"/>
                </a:tc>
                <a:tc>
                  <a:txBody>
                    <a:bodyPr/>
                    <a:lstStyle/>
                    <a:p>
                      <a:pPr indent="0" lvl="0" marL="0" marR="0" rtl="0" algn="just">
                        <a:lnSpc>
                          <a:spcPct val="107000"/>
                        </a:lnSpc>
                        <a:spcBef>
                          <a:spcPts val="0"/>
                        </a:spcBef>
                        <a:spcAft>
                          <a:spcPts val="0"/>
                        </a:spcAft>
                        <a:buNone/>
                      </a:pPr>
                      <a:r>
                        <a:rPr lang="hi-IN" sz="1400">
                          <a:solidFill>
                            <a:schemeClr val="dk1"/>
                          </a:solidFill>
                          <a:latin typeface="Arial"/>
                          <a:ea typeface="Arial"/>
                          <a:cs typeface="Arial"/>
                          <a:sym typeface="Arial"/>
                        </a:rPr>
                        <a:t>सत्र 3 की पावरपॉइंट स्लाइड/फ्लिपचार्ट</a:t>
                      </a:r>
                      <a:endParaRPr/>
                    </a:p>
                    <a:p>
                      <a:pPr indent="0" lvl="0" marL="0" marR="0" rtl="0" algn="just">
                        <a:lnSpc>
                          <a:spcPct val="107000"/>
                        </a:lnSpc>
                        <a:spcBef>
                          <a:spcPts val="0"/>
                        </a:spcBef>
                        <a:spcAft>
                          <a:spcPts val="0"/>
                        </a:spcAft>
                        <a:buNone/>
                      </a:pPr>
                      <a:r>
                        <a:rPr lang="hi-IN" sz="1400">
                          <a:solidFill>
                            <a:schemeClr val="dk1"/>
                          </a:solidFill>
                          <a:latin typeface="Arial"/>
                          <a:ea typeface="Arial"/>
                          <a:cs typeface="Arial"/>
                          <a:sym typeface="Arial"/>
                        </a:rPr>
                        <a:t>केस स्टडी</a:t>
                      </a:r>
                      <a:endParaRPr/>
                    </a:p>
                    <a:p>
                      <a:pPr indent="0" lvl="0" marL="0" marR="0" rtl="0" algn="just">
                        <a:lnSpc>
                          <a:spcPct val="107000"/>
                        </a:lnSpc>
                        <a:spcBef>
                          <a:spcPts val="0"/>
                        </a:spcBef>
                        <a:spcAft>
                          <a:spcPts val="0"/>
                        </a:spcAft>
                        <a:buNone/>
                      </a:pPr>
                      <a:r>
                        <a:rPr lang="hi-IN" sz="1400">
                          <a:solidFill>
                            <a:schemeClr val="dk1"/>
                          </a:solidFill>
                          <a:latin typeface="Arial"/>
                          <a:ea typeface="Arial"/>
                          <a:cs typeface="Arial"/>
                          <a:sym typeface="Arial"/>
                        </a:rPr>
                        <a:t>चार्ट पेपर, स्केच पेन, मार्कर </a:t>
                      </a:r>
                      <a:endParaRPr sz="1100">
                        <a:latin typeface="Arial"/>
                        <a:ea typeface="Arial"/>
                        <a:cs typeface="Arial"/>
                        <a:sym typeface="Arial"/>
                      </a:endParaRPr>
                    </a:p>
                  </a:txBody>
                  <a:tcPr marT="45725" marB="45725" marR="91450" marL="91450"/>
                </a:tc>
              </a:tr>
              <a:tr h="1039625">
                <a:tc>
                  <a:txBody>
                    <a:bodyPr/>
                    <a:lstStyle/>
                    <a:p>
                      <a:pPr indent="0" lvl="0" marL="0" marR="0" rtl="0" algn="just">
                        <a:lnSpc>
                          <a:spcPct val="107000"/>
                        </a:lnSpc>
                        <a:spcBef>
                          <a:spcPts val="0"/>
                        </a:spcBef>
                        <a:spcAft>
                          <a:spcPts val="0"/>
                        </a:spcAft>
                        <a:buNone/>
                      </a:pPr>
                      <a:r>
                        <a:rPr lang="hi-IN" sz="1400">
                          <a:latin typeface="Arial"/>
                          <a:ea typeface="Arial"/>
                          <a:cs typeface="Arial"/>
                          <a:sym typeface="Arial"/>
                        </a:rPr>
                        <a:t>40 मिनट </a:t>
                      </a:r>
                      <a:endParaRPr sz="14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b="1" lang="hi-IN" sz="1600">
                          <a:solidFill>
                            <a:schemeClr val="dk1"/>
                          </a:solidFill>
                          <a:latin typeface="Arial"/>
                          <a:ea typeface="Arial"/>
                          <a:cs typeface="Arial"/>
                          <a:sym typeface="Arial"/>
                        </a:rPr>
                        <a:t>सत्र 4</a:t>
                      </a:r>
                      <a:r>
                        <a:rPr lang="hi-IN" sz="1600">
                          <a:solidFill>
                            <a:schemeClr val="dk1"/>
                          </a:solidFill>
                          <a:latin typeface="Arial"/>
                          <a:ea typeface="Arial"/>
                          <a:cs typeface="Arial"/>
                          <a:sym typeface="Arial"/>
                        </a:rPr>
                        <a:t>:</a:t>
                      </a:r>
                      <a:r>
                        <a:rPr b="1" lang="hi-IN" sz="1600">
                          <a:solidFill>
                            <a:schemeClr val="dk1"/>
                          </a:solidFill>
                          <a:latin typeface="Arial"/>
                          <a:ea typeface="Arial"/>
                          <a:cs typeface="Arial"/>
                          <a:sym typeface="Arial"/>
                        </a:rPr>
                        <a:t> अनीमिया को रोकना और उपचार</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lang="hi-IN" sz="1400">
                          <a:solidFill>
                            <a:schemeClr val="dk1"/>
                          </a:solidFill>
                          <a:latin typeface="Arial"/>
                          <a:ea typeface="Arial"/>
                          <a:cs typeface="Arial"/>
                          <a:sym typeface="Arial"/>
                        </a:rPr>
                        <a:t>अनीमिया की जांच</a:t>
                      </a:r>
                      <a:endParaRPr/>
                    </a:p>
                    <a:p>
                      <a:pPr indent="0" lvl="0" marL="0" marR="0" rtl="0" algn="l">
                        <a:lnSpc>
                          <a:spcPct val="100000"/>
                        </a:lnSpc>
                        <a:spcBef>
                          <a:spcPts val="0"/>
                        </a:spcBef>
                        <a:spcAft>
                          <a:spcPts val="0"/>
                        </a:spcAft>
                        <a:buClr>
                          <a:schemeClr val="dk1"/>
                        </a:buClr>
                        <a:buSzPts val="1400"/>
                        <a:buFont typeface="Arial"/>
                        <a:buNone/>
                      </a:pPr>
                      <a:r>
                        <a:rPr lang="hi-IN" sz="1400">
                          <a:solidFill>
                            <a:schemeClr val="dk1"/>
                          </a:solidFill>
                          <a:latin typeface="Arial"/>
                          <a:ea typeface="Arial"/>
                          <a:cs typeface="Arial"/>
                          <a:sym typeface="Arial"/>
                        </a:rPr>
                        <a:t>किशोरों में अनीमिया को रोकना</a:t>
                      </a:r>
                      <a:endParaRPr/>
                    </a:p>
                    <a:p>
                      <a:pPr indent="0" lvl="0" marL="0" marR="0" rtl="0" algn="l">
                        <a:lnSpc>
                          <a:spcPct val="100000"/>
                        </a:lnSpc>
                        <a:spcBef>
                          <a:spcPts val="0"/>
                        </a:spcBef>
                        <a:spcAft>
                          <a:spcPts val="0"/>
                        </a:spcAft>
                        <a:buClr>
                          <a:schemeClr val="dk1"/>
                        </a:buClr>
                        <a:buSzPts val="1400"/>
                        <a:buFont typeface="Arial"/>
                        <a:buNone/>
                      </a:pPr>
                      <a:r>
                        <a:rPr lang="hi-IN" sz="1400">
                          <a:solidFill>
                            <a:schemeClr val="dk1"/>
                          </a:solidFill>
                          <a:latin typeface="Arial"/>
                          <a:ea typeface="Arial"/>
                          <a:cs typeface="Arial"/>
                          <a:sym typeface="Arial"/>
                        </a:rPr>
                        <a:t>अनीमिया का उपचार – साप्ताहिक IFA की</a:t>
                      </a:r>
                      <a:r>
                        <a:rPr lang="hi-IN" sz="1400">
                          <a:solidFill>
                            <a:schemeClr val="dk1"/>
                          </a:solidFill>
                          <a:latin typeface="Arial"/>
                          <a:ea typeface="Arial"/>
                          <a:cs typeface="Arial"/>
                          <a:sym typeface="Arial"/>
                        </a:rPr>
                        <a:t> गोली </a:t>
                      </a:r>
                      <a:endParaRPr sz="14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Calibri"/>
                        <a:buNone/>
                      </a:pPr>
                      <a:r>
                        <a:t/>
                      </a:r>
                      <a:endParaRPr sz="1400">
                        <a:solidFill>
                          <a:schemeClr val="dk1"/>
                        </a:solidFill>
                        <a:latin typeface="Arial"/>
                        <a:ea typeface="Arial"/>
                        <a:cs typeface="Arial"/>
                        <a:sym typeface="Arial"/>
                      </a:endParaRPr>
                    </a:p>
                  </a:txBody>
                  <a:tcPr marT="45725" marB="45725" marR="91450" marL="91450"/>
                </a:tc>
                <a:tc>
                  <a:txBody>
                    <a:bodyPr/>
                    <a:lstStyle/>
                    <a:p>
                      <a:pPr indent="0" lvl="0" marL="0" marR="0" rtl="0" algn="just">
                        <a:lnSpc>
                          <a:spcPct val="107000"/>
                        </a:lnSpc>
                        <a:spcBef>
                          <a:spcPts val="0"/>
                        </a:spcBef>
                        <a:spcAft>
                          <a:spcPts val="0"/>
                        </a:spcAft>
                        <a:buClr>
                          <a:schemeClr val="dk1"/>
                        </a:buClr>
                        <a:buSzPts val="1400"/>
                        <a:buFont typeface="Arial"/>
                        <a:buNone/>
                      </a:pPr>
                      <a:r>
                        <a:rPr lang="hi-IN" sz="1400">
                          <a:solidFill>
                            <a:schemeClr val="dk1"/>
                          </a:solidFill>
                          <a:latin typeface="Arial"/>
                          <a:ea typeface="Arial"/>
                          <a:cs typeface="Arial"/>
                          <a:sym typeface="Arial"/>
                        </a:rPr>
                        <a:t>प्रस्तुतीकरण</a:t>
                      </a:r>
                      <a:endParaRPr sz="1400">
                        <a:solidFill>
                          <a:schemeClr val="dk1"/>
                        </a:solidFill>
                        <a:latin typeface="Arial"/>
                        <a:ea typeface="Arial"/>
                        <a:cs typeface="Arial"/>
                        <a:sym typeface="Arial"/>
                      </a:endParaRPr>
                    </a:p>
                    <a:p>
                      <a:pPr indent="0" lvl="0" marL="0" marR="0" rtl="0" algn="just">
                        <a:lnSpc>
                          <a:spcPct val="107000"/>
                        </a:lnSpc>
                        <a:spcBef>
                          <a:spcPts val="0"/>
                        </a:spcBef>
                        <a:spcAft>
                          <a:spcPts val="0"/>
                        </a:spcAft>
                        <a:buClr>
                          <a:schemeClr val="dk1"/>
                        </a:buClr>
                        <a:buSzPts val="1400"/>
                        <a:buFont typeface="Arial"/>
                        <a:buNone/>
                      </a:pPr>
                      <a:r>
                        <a:rPr lang="hi-IN" sz="1400">
                          <a:solidFill>
                            <a:schemeClr val="dk1"/>
                          </a:solidFill>
                          <a:latin typeface="Arial"/>
                          <a:ea typeface="Arial"/>
                          <a:cs typeface="Arial"/>
                          <a:sym typeface="Arial"/>
                        </a:rPr>
                        <a:t>चर्चा और समूह कार्य </a:t>
                      </a:r>
                      <a:endParaRPr sz="1400">
                        <a:solidFill>
                          <a:schemeClr val="dk1"/>
                        </a:solidFill>
                        <a:latin typeface="Arial"/>
                        <a:ea typeface="Arial"/>
                        <a:cs typeface="Arial"/>
                        <a:sym typeface="Arial"/>
                      </a:endParaRPr>
                    </a:p>
                    <a:p>
                      <a:pPr indent="0" lvl="0" marL="0" marR="0" rtl="0" algn="just">
                        <a:lnSpc>
                          <a:spcPct val="107000"/>
                        </a:lnSpc>
                        <a:spcBef>
                          <a:spcPts val="0"/>
                        </a:spcBef>
                        <a:spcAft>
                          <a:spcPts val="0"/>
                        </a:spcAft>
                        <a:buNone/>
                      </a:pPr>
                      <a:r>
                        <a:t/>
                      </a:r>
                      <a:endParaRPr sz="1400">
                        <a:latin typeface="Arial"/>
                        <a:ea typeface="Arial"/>
                        <a:cs typeface="Arial"/>
                        <a:sym typeface="Arial"/>
                      </a:endParaRPr>
                    </a:p>
                  </a:txBody>
                  <a:tcPr marT="45725" marB="45725" marR="91450" marL="91450"/>
                </a:tc>
                <a:tc>
                  <a:txBody>
                    <a:bodyPr/>
                    <a:lstStyle/>
                    <a:p>
                      <a:pPr indent="0" lvl="0" marL="0" marR="0" rtl="0" algn="just">
                        <a:lnSpc>
                          <a:spcPct val="107000"/>
                        </a:lnSpc>
                        <a:spcBef>
                          <a:spcPts val="0"/>
                        </a:spcBef>
                        <a:spcAft>
                          <a:spcPts val="0"/>
                        </a:spcAft>
                        <a:buNone/>
                      </a:pPr>
                      <a:r>
                        <a:rPr lang="hi-IN" sz="1400">
                          <a:solidFill>
                            <a:schemeClr val="dk1"/>
                          </a:solidFill>
                          <a:latin typeface="Arial"/>
                          <a:ea typeface="Arial"/>
                          <a:cs typeface="Arial"/>
                          <a:sym typeface="Arial"/>
                        </a:rPr>
                        <a:t>सत्र 4 की पावरपॉइंट स्लाइड/फ्लिपचार्ट चार्ट पेपर, स्केच पेन, मार्कर</a:t>
                      </a:r>
                      <a:endParaRPr sz="1100">
                        <a:latin typeface="Arial"/>
                        <a:ea typeface="Arial"/>
                        <a:cs typeface="Arial"/>
                        <a:sym typeface="Arial"/>
                      </a:endParaRPr>
                    </a:p>
                  </a:txBody>
                  <a:tcPr marT="45725" marB="45725" marR="91450" marL="91450"/>
                </a:tc>
              </a:tr>
              <a:tr h="362350">
                <a:tc gridSpan="4">
                  <a:txBody>
                    <a:bodyPr/>
                    <a:lstStyle/>
                    <a:p>
                      <a:pPr indent="0" lvl="0" marL="0" marR="0" rtl="0" algn="ctr">
                        <a:lnSpc>
                          <a:spcPct val="107000"/>
                        </a:lnSpc>
                        <a:spcBef>
                          <a:spcPts val="0"/>
                        </a:spcBef>
                        <a:spcAft>
                          <a:spcPts val="0"/>
                        </a:spcAft>
                        <a:buNone/>
                      </a:pPr>
                      <a:r>
                        <a:rPr lang="hi-IN" sz="1400">
                          <a:latin typeface="Arial"/>
                          <a:ea typeface="Arial"/>
                          <a:cs typeface="Arial"/>
                          <a:sym typeface="Arial"/>
                        </a:rPr>
                        <a:t>मॉड्यूल 2 </a:t>
                      </a:r>
                      <a:endParaRPr b="1" sz="1400">
                        <a:latin typeface="Arial"/>
                        <a:ea typeface="Arial"/>
                        <a:cs typeface="Arial"/>
                        <a:sym typeface="Arial"/>
                      </a:endParaRPr>
                    </a:p>
                  </a:txBody>
                  <a:tcPr marT="45725" marB="45725" marR="91450" marL="91450" anchor="ctr"/>
                </a:tc>
                <a:tc hMerge="1"/>
                <a:tc hMerge="1"/>
                <a:tc hMerge="1"/>
              </a:tr>
              <a:tr h="658925">
                <a:tc>
                  <a:txBody>
                    <a:bodyPr/>
                    <a:lstStyle/>
                    <a:p>
                      <a:pPr indent="0" lvl="0" marL="0" marR="0" rtl="0" algn="just">
                        <a:lnSpc>
                          <a:spcPct val="107000"/>
                        </a:lnSpc>
                        <a:spcBef>
                          <a:spcPts val="0"/>
                        </a:spcBef>
                        <a:spcAft>
                          <a:spcPts val="0"/>
                        </a:spcAft>
                        <a:buNone/>
                      </a:pPr>
                      <a:r>
                        <a:rPr lang="hi-IN" sz="1400">
                          <a:latin typeface="Arial"/>
                          <a:ea typeface="Arial"/>
                          <a:cs typeface="Arial"/>
                          <a:sym typeface="Arial"/>
                        </a:rPr>
                        <a:t>120 मिनट  </a:t>
                      </a:r>
                      <a:endParaRPr sz="1400">
                        <a:latin typeface="Arial"/>
                        <a:ea typeface="Arial"/>
                        <a:cs typeface="Arial"/>
                        <a:sym typeface="Arial"/>
                      </a:endParaRPr>
                    </a:p>
                  </a:txBody>
                  <a:tcPr marT="45725" marB="45725" marR="91450" marL="91450"/>
                </a:tc>
                <a:tc>
                  <a:txBody>
                    <a:bodyPr/>
                    <a:lstStyle/>
                    <a:p>
                      <a:pPr indent="0" lvl="0" marL="0" marR="0" rtl="0" algn="just">
                        <a:lnSpc>
                          <a:spcPct val="107000"/>
                        </a:lnSpc>
                        <a:spcBef>
                          <a:spcPts val="0"/>
                        </a:spcBef>
                        <a:spcAft>
                          <a:spcPts val="0"/>
                        </a:spcAft>
                        <a:buNone/>
                      </a:pPr>
                      <a:r>
                        <a:rPr b="1" lang="hi-IN" sz="1600">
                          <a:solidFill>
                            <a:schemeClr val="dk1"/>
                          </a:solidFill>
                          <a:latin typeface="Arial"/>
                          <a:ea typeface="Arial"/>
                          <a:cs typeface="Arial"/>
                          <a:sym typeface="Arial"/>
                        </a:rPr>
                        <a:t>सत्र 5</a:t>
                      </a:r>
                      <a:r>
                        <a:rPr lang="hi-IN" sz="1400">
                          <a:latin typeface="Arial"/>
                          <a:ea typeface="Arial"/>
                          <a:cs typeface="Arial"/>
                          <a:sym typeface="Arial"/>
                        </a:rPr>
                        <a:t>: अनीमिया को रोकने और उपचार के लिए संवाद </a:t>
                      </a:r>
                      <a:r>
                        <a:rPr lang="hi-IN" sz="1100">
                          <a:latin typeface="Arial"/>
                          <a:ea typeface="Arial"/>
                          <a:cs typeface="Arial"/>
                          <a:sym typeface="Arial"/>
                        </a:rPr>
                        <a:t> </a:t>
                      </a:r>
                      <a:endParaRPr sz="11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hi-IN" sz="1400">
                          <a:solidFill>
                            <a:schemeClr val="dk1"/>
                          </a:solidFill>
                          <a:latin typeface="Arial"/>
                          <a:ea typeface="Arial"/>
                          <a:cs typeface="Arial"/>
                          <a:sym typeface="Arial"/>
                        </a:rPr>
                        <a:t>प्रस्तुतीकरण</a:t>
                      </a:r>
                      <a:endParaRPr/>
                    </a:p>
                    <a:p>
                      <a:pPr indent="0" lvl="0" marL="0" marR="0" rtl="0" algn="l">
                        <a:spcBef>
                          <a:spcPts val="0"/>
                        </a:spcBef>
                        <a:spcAft>
                          <a:spcPts val="0"/>
                        </a:spcAft>
                        <a:buNone/>
                      </a:pPr>
                      <a:r>
                        <a:rPr lang="hi-IN" sz="1400">
                          <a:solidFill>
                            <a:schemeClr val="dk1"/>
                          </a:solidFill>
                          <a:latin typeface="Arial"/>
                          <a:ea typeface="Arial"/>
                          <a:cs typeface="Arial"/>
                          <a:sym typeface="Arial"/>
                        </a:rPr>
                        <a:t>चर्चा </a:t>
                      </a:r>
                      <a:endParaRPr/>
                    </a:p>
                    <a:p>
                      <a:pPr indent="0" lvl="0" marL="0" marR="0" rtl="0" algn="l">
                        <a:spcBef>
                          <a:spcPts val="0"/>
                        </a:spcBef>
                        <a:spcAft>
                          <a:spcPts val="0"/>
                        </a:spcAft>
                        <a:buNone/>
                      </a:pPr>
                      <a:r>
                        <a:rPr lang="hi-IN" sz="1400">
                          <a:solidFill>
                            <a:schemeClr val="dk1"/>
                          </a:solidFill>
                          <a:latin typeface="Arial"/>
                          <a:ea typeface="Arial"/>
                          <a:cs typeface="Arial"/>
                          <a:sym typeface="Arial"/>
                        </a:rPr>
                        <a:t>समूह कार्य </a:t>
                      </a:r>
                      <a:endParaRPr sz="1400">
                        <a:solidFill>
                          <a:schemeClr val="dk1"/>
                        </a:solidFill>
                        <a:latin typeface="Arial"/>
                        <a:ea typeface="Arial"/>
                        <a:cs typeface="Arial"/>
                        <a:sym typeface="Arial"/>
                      </a:endParaRPr>
                    </a:p>
                    <a:p>
                      <a:pPr indent="0" lvl="0" marL="0" marR="0" rtl="0" algn="just">
                        <a:lnSpc>
                          <a:spcPct val="107000"/>
                        </a:lnSpc>
                        <a:spcBef>
                          <a:spcPts val="0"/>
                        </a:spcBef>
                        <a:spcAft>
                          <a:spcPts val="0"/>
                        </a:spcAft>
                        <a:buNone/>
                      </a:pPr>
                      <a:r>
                        <a:rPr lang="hi-IN" sz="1400">
                          <a:latin typeface="Arial"/>
                          <a:ea typeface="Arial"/>
                          <a:cs typeface="Arial"/>
                          <a:sym typeface="Arial"/>
                        </a:rPr>
                        <a:t> </a:t>
                      </a:r>
                      <a:endParaRPr/>
                    </a:p>
                  </a:txBody>
                  <a:tcPr marT="45725" marB="45725" marR="91450" marL="91450"/>
                </a:tc>
                <a:tc>
                  <a:txBody>
                    <a:bodyPr/>
                    <a:lstStyle/>
                    <a:p>
                      <a:pPr indent="0" lvl="0" marL="0" marR="0" rtl="0" algn="just">
                        <a:lnSpc>
                          <a:spcPct val="107000"/>
                        </a:lnSpc>
                        <a:spcBef>
                          <a:spcPts val="0"/>
                        </a:spcBef>
                        <a:spcAft>
                          <a:spcPts val="0"/>
                        </a:spcAft>
                        <a:buNone/>
                      </a:pPr>
                      <a:r>
                        <a:rPr lang="hi-IN" sz="1400">
                          <a:solidFill>
                            <a:schemeClr val="dk1"/>
                          </a:solidFill>
                          <a:latin typeface="Arial"/>
                          <a:ea typeface="Arial"/>
                          <a:cs typeface="Arial"/>
                          <a:sym typeface="Arial"/>
                        </a:rPr>
                        <a:t>सत्र 5 की पावरपॉइंट स्लाइड/फ्लिपचार्ट </a:t>
                      </a:r>
                      <a:endParaRPr/>
                    </a:p>
                    <a:p>
                      <a:pPr indent="0" lvl="0" marL="0" marR="0" rtl="0" algn="just">
                        <a:lnSpc>
                          <a:spcPct val="107000"/>
                        </a:lnSpc>
                        <a:spcBef>
                          <a:spcPts val="0"/>
                        </a:spcBef>
                        <a:spcAft>
                          <a:spcPts val="0"/>
                        </a:spcAft>
                        <a:buNone/>
                      </a:pPr>
                      <a:r>
                        <a:rPr lang="hi-IN" sz="1400">
                          <a:solidFill>
                            <a:schemeClr val="dk1"/>
                          </a:solidFill>
                          <a:latin typeface="Arial"/>
                          <a:ea typeface="Arial"/>
                          <a:cs typeface="Arial"/>
                          <a:sym typeface="Arial"/>
                        </a:rPr>
                        <a:t>चार्ट पेपर, स्केच पेन, मार्कर </a:t>
                      </a:r>
                      <a:endParaRPr/>
                    </a:p>
                    <a:p>
                      <a:pPr indent="0" lvl="0" marL="0" marR="0" rtl="0" algn="just">
                        <a:lnSpc>
                          <a:spcPct val="107000"/>
                        </a:lnSpc>
                        <a:spcBef>
                          <a:spcPts val="0"/>
                        </a:spcBef>
                        <a:spcAft>
                          <a:spcPts val="0"/>
                        </a:spcAft>
                        <a:buNone/>
                      </a:pPr>
                      <a:r>
                        <a:rPr lang="hi-IN" sz="1400">
                          <a:latin typeface="Arial"/>
                          <a:ea typeface="Arial"/>
                          <a:cs typeface="Arial"/>
                          <a:sym typeface="Arial"/>
                        </a:rPr>
                        <a:t>अनीमिया पर IEC सामग्री  </a:t>
                      </a:r>
                      <a:endParaRPr sz="1800">
                        <a:latin typeface="Arial"/>
                        <a:ea typeface="Arial"/>
                        <a:cs typeface="Arial"/>
                        <a:sym typeface="Arial"/>
                      </a:endParaRPr>
                    </a:p>
                  </a:txBody>
                  <a:tcPr marT="45725" marB="45725" marR="91450" marL="91450"/>
                </a:tc>
              </a:tr>
            </a:tbl>
          </a:graphicData>
        </a:graphic>
      </p:graphicFrame>
      <p:sp>
        <p:nvSpPr>
          <p:cNvPr id="170" name="Google Shape;170;p7"/>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8"/>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77" name="Google Shape;177;p8"/>
          <p:cNvGrpSpPr/>
          <p:nvPr/>
        </p:nvGrpSpPr>
        <p:grpSpPr>
          <a:xfrm>
            <a:off x="2522324" y="0"/>
            <a:ext cx="7147352" cy="5777808"/>
            <a:chOff x="329184" y="1"/>
            <a:chExt cx="524256" cy="5777808"/>
          </a:xfrm>
        </p:grpSpPr>
        <p:cxnSp>
          <p:nvCxnSpPr>
            <p:cNvPr id="178" name="Google Shape;178;p8"/>
            <p:cNvCxnSpPr/>
            <p:nvPr/>
          </p:nvCxnSpPr>
          <p:spPr>
            <a:xfrm rot="10800000">
              <a:off x="329184" y="5777809"/>
              <a:ext cx="523824" cy="0"/>
            </a:xfrm>
            <a:prstGeom prst="straightConnector1">
              <a:avLst/>
            </a:prstGeom>
            <a:noFill/>
            <a:ln cap="flat" cmpd="sng" w="152400">
              <a:solidFill>
                <a:schemeClr val="accent4"/>
              </a:solidFill>
              <a:prstDash val="solid"/>
              <a:miter lim="800000"/>
              <a:headEnd len="sm" w="sm" type="none"/>
              <a:tailEnd len="sm" w="sm" type="none"/>
            </a:ln>
          </p:spPr>
        </p:cxnSp>
        <p:sp>
          <p:nvSpPr>
            <p:cNvPr id="179" name="Google Shape;179;p8"/>
            <p:cNvSpPr/>
            <p:nvPr/>
          </p:nvSpPr>
          <p:spPr>
            <a:xfrm>
              <a:off x="329184" y="1"/>
              <a:ext cx="524256" cy="553211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80" name="Google Shape;180;p8"/>
          <p:cNvSpPr/>
          <p:nvPr/>
        </p:nvSpPr>
        <p:spPr>
          <a:xfrm>
            <a:off x="596464" y="551961"/>
            <a:ext cx="10999072" cy="5325139"/>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1" name="Google Shape;181;p8"/>
          <p:cNvSpPr txBox="1"/>
          <p:nvPr>
            <p:ph type="title"/>
          </p:nvPr>
        </p:nvSpPr>
        <p:spPr>
          <a:xfrm>
            <a:off x="1524000" y="1231961"/>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hi-IN">
                <a:solidFill>
                  <a:schemeClr val="dk1"/>
                </a:solidFill>
                <a:latin typeface="Arial"/>
                <a:ea typeface="Arial"/>
                <a:cs typeface="Arial"/>
                <a:sym typeface="Arial"/>
              </a:rPr>
              <a:t>सत्र  1</a:t>
            </a:r>
            <a:endParaRPr/>
          </a:p>
        </p:txBody>
      </p:sp>
      <p:sp>
        <p:nvSpPr>
          <p:cNvPr id="182" name="Google Shape;182;p8"/>
          <p:cNvSpPr txBox="1"/>
          <p:nvPr>
            <p:ph idx="1" type="body"/>
          </p:nvPr>
        </p:nvSpPr>
        <p:spPr>
          <a:xfrm>
            <a:off x="1524000" y="3803712"/>
            <a:ext cx="9144000" cy="156368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lang="hi-IN" sz="3600">
                <a:solidFill>
                  <a:schemeClr val="dk1"/>
                </a:solidFill>
                <a:latin typeface="Arial"/>
                <a:ea typeface="Arial"/>
                <a:cs typeface="Arial"/>
                <a:sym typeface="Arial"/>
              </a:rPr>
              <a:t>परिचय </a:t>
            </a:r>
            <a:endParaRPr sz="36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88" name="Google Shape;188;p9"/>
          <p:cNvGrpSpPr/>
          <p:nvPr/>
        </p:nvGrpSpPr>
        <p:grpSpPr>
          <a:xfrm>
            <a:off x="4" y="1216597"/>
            <a:ext cx="731521" cy="673460"/>
            <a:chOff x="3940602" y="308034"/>
            <a:chExt cx="2116791" cy="3428999"/>
          </a:xfrm>
        </p:grpSpPr>
        <p:sp>
          <p:nvSpPr>
            <p:cNvPr id="189" name="Google Shape;189;p9"/>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0" name="Google Shape;190;p9"/>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9"/>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92" name="Google Shape;192;p9"/>
          <p:cNvSpPr/>
          <p:nvPr/>
        </p:nvSpPr>
        <p:spPr>
          <a:xfrm>
            <a:off x="640079" y="613954"/>
            <a:ext cx="10907487" cy="189411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3" name="Google Shape;193;p9"/>
          <p:cNvSpPr txBox="1"/>
          <p:nvPr>
            <p:ph type="title"/>
          </p:nvPr>
        </p:nvSpPr>
        <p:spPr>
          <a:xfrm>
            <a:off x="1043631" y="809898"/>
            <a:ext cx="9942716" cy="15544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Arial"/>
              <a:buNone/>
            </a:pPr>
            <a:r>
              <a:rPr lang="hi-IN" sz="4800">
                <a:latin typeface="Arial"/>
                <a:ea typeface="Arial"/>
                <a:cs typeface="Arial"/>
                <a:sym typeface="Arial"/>
              </a:rPr>
              <a:t>सत्र  1: परिचय </a:t>
            </a:r>
            <a:endParaRPr sz="4800">
              <a:latin typeface="Arial"/>
              <a:ea typeface="Arial"/>
              <a:cs typeface="Arial"/>
              <a:sym typeface="Arial"/>
            </a:endParaRPr>
          </a:p>
        </p:txBody>
      </p:sp>
      <p:sp>
        <p:nvSpPr>
          <p:cNvPr id="194" name="Google Shape;194;p9"/>
          <p:cNvSpPr txBox="1"/>
          <p:nvPr>
            <p:ph idx="1" type="body"/>
          </p:nvPr>
        </p:nvSpPr>
        <p:spPr>
          <a:xfrm>
            <a:off x="1045028" y="3017522"/>
            <a:ext cx="9941319" cy="3124658"/>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3500"/>
              <a:buNone/>
            </a:pPr>
            <a:r>
              <a:rPr lang="hi-IN" sz="3500">
                <a:latin typeface="Arial"/>
                <a:ea typeface="Arial"/>
                <a:cs typeface="Arial"/>
                <a:sym typeface="Arial"/>
              </a:rPr>
              <a:t>सत्र के उदेश्य </a:t>
            </a:r>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hi-IN">
                <a:latin typeface="Arial"/>
                <a:ea typeface="Arial"/>
                <a:cs typeface="Arial"/>
                <a:sym typeface="Arial"/>
              </a:rPr>
              <a:t>सत्र की समाप्ति पर : </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hi-IN">
                <a:latin typeface="Arial"/>
                <a:ea typeface="Arial"/>
                <a:cs typeface="Arial"/>
                <a:sym typeface="Arial"/>
              </a:rPr>
              <a:t>प्रतिभागी प्रशिक्षण में कवर किए जा रहे विषयों के बारे में जान लेंगे। </a:t>
            </a:r>
            <a:endParaRPr/>
          </a:p>
          <a:p>
            <a:pPr indent="-228600" lvl="0" marL="228600" rtl="0" algn="l">
              <a:lnSpc>
                <a:spcPct val="90000"/>
              </a:lnSpc>
              <a:spcBef>
                <a:spcPts val="1000"/>
              </a:spcBef>
              <a:spcAft>
                <a:spcPts val="0"/>
              </a:spcAft>
              <a:buClr>
                <a:schemeClr val="dk1"/>
              </a:buClr>
              <a:buSzPts val="2800"/>
              <a:buChar char="•"/>
            </a:pPr>
            <a:r>
              <a:rPr lang="hi-IN">
                <a:latin typeface="Arial"/>
                <a:ea typeface="Arial"/>
                <a:cs typeface="Arial"/>
                <a:sym typeface="Arial"/>
              </a:rPr>
              <a:t>प्रतिभागी एक दूसरे को व फैसिलिटेटरों को जान लेंगे।</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hi-IN">
                <a:latin typeface="Arial"/>
                <a:ea typeface="Arial"/>
                <a:cs typeface="Arial"/>
                <a:sym typeface="Arial"/>
              </a:rPr>
              <a:t>प्रतिभागी प्रशिक्षण पूर्व आँकलन कर लेंगे।</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76200" lvl="0" marL="22860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p:txBody>
      </p:sp>
      <p:cxnSp>
        <p:nvCxnSpPr>
          <p:cNvPr id="195" name="Google Shape;195;p9"/>
          <p:cNvCxnSpPr/>
          <p:nvPr/>
        </p:nvCxnSpPr>
        <p:spPr>
          <a:xfrm rot="10800000">
            <a:off x="838200" y="6485313"/>
            <a:ext cx="10515600" cy="0"/>
          </a:xfrm>
          <a:prstGeom prst="straightConnector1">
            <a:avLst/>
          </a:prstGeom>
          <a:noFill/>
          <a:ln cap="flat" cmpd="sng" w="57150">
            <a:solidFill>
              <a:schemeClr val="accent4"/>
            </a:solidFill>
            <a:prstDash val="solid"/>
            <a:miter lim="800000"/>
            <a:headEnd len="sm" w="sm" type="none"/>
            <a:tailEnd len="sm" w="sm" type="none"/>
          </a:ln>
        </p:spPr>
      </p:cxnSp>
      <p:sp>
        <p:nvSpPr>
          <p:cNvPr id="196" name="Google Shape;196;p9"/>
          <p:cNvSpPr txBox="1"/>
          <p:nvPr>
            <p:ph idx="12" type="sldNum"/>
          </p:nvPr>
        </p:nvSpPr>
        <p:spPr>
          <a:xfrm>
            <a:off x="10515600" y="6170490"/>
            <a:ext cx="1198829" cy="457200"/>
          </a:xfrm>
          <a:prstGeom prst="rect">
            <a:avLst/>
          </a:prstGeom>
          <a:noFill/>
          <a:ln>
            <a:noFill/>
          </a:ln>
        </p:spPr>
        <p:txBody>
          <a:bodyPr anchorCtr="0" anchor="b" bIns="91425" lIns="109725" spcFirstLastPara="1" rIns="109725" wrap="square" tIns="109725">
            <a:normAutofit/>
          </a:bodyPr>
          <a:lstStyle/>
          <a:p>
            <a:pPr indent="0" lvl="0" marL="0" marR="0" rtl="0" algn="r">
              <a:lnSpc>
                <a:spcPct val="100000"/>
              </a:lnSpc>
              <a:spcBef>
                <a:spcPts val="0"/>
              </a:spcBef>
              <a:spcAft>
                <a:spcPts val="0"/>
              </a:spcAft>
              <a:buClr>
                <a:srgbClr val="3F3F3F"/>
              </a:buClr>
              <a:buSzPts val="1600"/>
              <a:buFont typeface="Meiryo"/>
              <a:buNone/>
            </a:pPr>
            <a:fld id="{00000000-1234-1234-1234-123412341234}" type="slidenum">
              <a:rPr b="1" i="0" lang="hi-IN" sz="1600" u="none" cap="none" strike="noStrike">
                <a:solidFill>
                  <a:srgbClr val="3F3F3F"/>
                </a:solidFill>
                <a:latin typeface="Meiryo"/>
                <a:ea typeface="Meiryo"/>
                <a:cs typeface="Meiryo"/>
                <a:sym typeface="Meiryo"/>
              </a:rPr>
              <a:t>‹#›</a:t>
            </a:fld>
            <a:endParaRPr b="1" i="0" sz="1600" u="none" cap="none" strike="noStrike">
              <a:solidFill>
                <a:srgbClr val="3F3F3F"/>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2023-09-30T13:18:15Z</dcterms:created>
  <dc:creator>Varsha Chanda, Envisions</dc:creator>
</cp:coreProperties>
</file>